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3"/>
  </p:notesMasterIdLst>
  <p:handoutMasterIdLst>
    <p:handoutMasterId r:id="rId24"/>
  </p:handoutMasterIdLst>
  <p:sldIdLst>
    <p:sldId id="256" r:id="rId2"/>
    <p:sldId id="332" r:id="rId3"/>
    <p:sldId id="333" r:id="rId4"/>
    <p:sldId id="342" r:id="rId5"/>
    <p:sldId id="351" r:id="rId6"/>
    <p:sldId id="343" r:id="rId7"/>
    <p:sldId id="337" r:id="rId8"/>
    <p:sldId id="344" r:id="rId9"/>
    <p:sldId id="353" r:id="rId10"/>
    <p:sldId id="355" r:id="rId11"/>
    <p:sldId id="354" r:id="rId12"/>
    <p:sldId id="345" r:id="rId13"/>
    <p:sldId id="346" r:id="rId14"/>
    <p:sldId id="352" r:id="rId15"/>
    <p:sldId id="341" r:id="rId16"/>
    <p:sldId id="339" r:id="rId17"/>
    <p:sldId id="347" r:id="rId18"/>
    <p:sldId id="348" r:id="rId19"/>
    <p:sldId id="349" r:id="rId20"/>
    <p:sldId id="350" r:id="rId21"/>
    <p:sldId id="336"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EE8"/>
    <a:srgbClr val="CD0920"/>
    <a:srgbClr val="6D92A5"/>
    <a:srgbClr val="31859C"/>
    <a:srgbClr val="ACD8E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60"/>
      </p:cViewPr>
      <p:guideLst>
        <p:guide orient="horz"/>
        <p:guide pos="5759"/>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1FDB4C-0A86-304D-9195-5EDEFBBFB646}" type="datetime1">
              <a:rPr lang="fr-FR" smtClean="0"/>
              <a:t>09/06/2016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6B0FE2-FC27-4463-B537-5AF229C13821}" type="slidenum">
              <a:rPr lang="fr-FR" smtClean="0"/>
              <a:pPr/>
              <a:t>‹N°›</a:t>
            </a:fld>
            <a:endParaRPr lang="fr-FR"/>
          </a:p>
        </p:txBody>
      </p:sp>
    </p:spTree>
    <p:extLst>
      <p:ext uri="{BB962C8B-B14F-4D97-AF65-F5344CB8AC3E}">
        <p14:creationId xmlns:p14="http://schemas.microsoft.com/office/powerpoint/2010/main" val="2631129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D7CDD-0400-524A-9500-2C1EE294433F}" type="datetime1">
              <a:rPr lang="fr-FR" smtClean="0"/>
              <a:t>09/06/2016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DF778-206C-4DE9-95C2-EB2F22D29E64}" type="slidenum">
              <a:rPr lang="fr-FR" smtClean="0"/>
              <a:pPr/>
              <a:t>‹N°›</a:t>
            </a:fld>
            <a:endParaRPr lang="fr-FR"/>
          </a:p>
        </p:txBody>
      </p:sp>
    </p:spTree>
    <p:extLst>
      <p:ext uri="{BB962C8B-B14F-4D97-AF65-F5344CB8AC3E}">
        <p14:creationId xmlns:p14="http://schemas.microsoft.com/office/powerpoint/2010/main" val="21791635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pPr/>
              <a:t>0</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10</a:t>
            </a:fld>
            <a:endParaRPr lang="fr-FR"/>
          </a:p>
        </p:txBody>
      </p:sp>
    </p:spTree>
    <p:extLst>
      <p:ext uri="{BB962C8B-B14F-4D97-AF65-F5344CB8AC3E}">
        <p14:creationId xmlns:p14="http://schemas.microsoft.com/office/powerpoint/2010/main" val="255353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11</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12</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13</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14</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15</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16</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17</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18</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19</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1</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20</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2</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3</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4</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5</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7</a:t>
            </a:fld>
            <a:endParaRPr lang="fr-FR"/>
          </a:p>
        </p:txBody>
      </p:sp>
    </p:spTree>
    <p:extLst>
      <p:ext uri="{BB962C8B-B14F-4D97-AF65-F5344CB8AC3E}">
        <p14:creationId xmlns:p14="http://schemas.microsoft.com/office/powerpoint/2010/main" val="265647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8</a:t>
            </a:fld>
            <a:endParaRPr lang="fr-FR"/>
          </a:p>
        </p:txBody>
      </p:sp>
    </p:spTree>
    <p:extLst>
      <p:ext uri="{BB962C8B-B14F-4D97-AF65-F5344CB8AC3E}">
        <p14:creationId xmlns:p14="http://schemas.microsoft.com/office/powerpoint/2010/main" val="7691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6DF778-206C-4DE9-95C2-EB2F22D29E64}" type="slidenum">
              <a:rPr lang="fr-FR" smtClean="0"/>
              <a:t>9</a:t>
            </a:fld>
            <a:endParaRPr lang="fr-FR"/>
          </a:p>
        </p:txBody>
      </p:sp>
    </p:spTree>
    <p:extLst>
      <p:ext uri="{BB962C8B-B14F-4D97-AF65-F5344CB8AC3E}">
        <p14:creationId xmlns:p14="http://schemas.microsoft.com/office/powerpoint/2010/main" val="167185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7" name="Espace réservé de la date 3"/>
          <p:cNvSpPr>
            <a:spLocks noGrp="1"/>
          </p:cNvSpPr>
          <p:nvPr>
            <p:ph type="dt" sz="half" idx="2"/>
          </p:nvPr>
        </p:nvSpPr>
        <p:spPr>
          <a:xfrm>
            <a:off x="449560" y="6473552"/>
            <a:ext cx="1026096" cy="288032"/>
          </a:xfrm>
          <a:prstGeom prst="rect">
            <a:avLst/>
          </a:prstGeom>
        </p:spPr>
        <p:txBody>
          <a:bodyPr vert="horz" lIns="91440" tIns="45720" rIns="91440" bIns="45720" rtlCol="0" anchor="ctr"/>
          <a:lstStyle>
            <a:lvl1pPr algn="l">
              <a:defRPr sz="1000">
                <a:solidFill>
                  <a:schemeClr val="bg1"/>
                </a:solidFill>
                <a:latin typeface="Trebuchet MS" panose="020B0603020202020204" pitchFamily="34" charset="0"/>
              </a:defRPr>
            </a:lvl1pPr>
          </a:lstStyle>
          <a:p>
            <a:r>
              <a:rPr lang="fr-FR" smtClean="0"/>
              <a:t>24/02/16</a:t>
            </a:r>
            <a:endParaRPr lang="fr-FR" dirty="0"/>
          </a:p>
        </p:txBody>
      </p:sp>
      <p:sp>
        <p:nvSpPr>
          <p:cNvPr id="8" name="Espace réservé du numéro de diapositive 5"/>
          <p:cNvSpPr>
            <a:spLocks noGrp="1"/>
          </p:cNvSpPr>
          <p:nvPr>
            <p:ph type="sldNum" sz="quarter" idx="4"/>
          </p:nvPr>
        </p:nvSpPr>
        <p:spPr>
          <a:xfrm>
            <a:off x="7380312" y="6483499"/>
            <a:ext cx="683096" cy="268139"/>
          </a:xfrm>
          <a:prstGeom prst="rect">
            <a:avLst/>
          </a:prstGeom>
        </p:spPr>
        <p:txBody>
          <a:bodyPr vert="horz" lIns="91440" tIns="45720" rIns="91440" bIns="45720" rtlCol="0" anchor="ctr"/>
          <a:lstStyle>
            <a:lvl1pPr algn="l">
              <a:defRPr sz="1000">
                <a:solidFill>
                  <a:schemeClr val="bg1"/>
                </a:solidFill>
                <a:latin typeface="Trebuchet MS" panose="020B0603020202020204" pitchFamily="34" charset="0"/>
              </a:defRPr>
            </a:lvl1pPr>
          </a:lstStyle>
          <a:p>
            <a:fld id="{DE0F2D37-E85B-4C49-881C-D4E135156A37}" type="slidenum">
              <a:rPr lang="fr-FR" smtClean="0"/>
              <a:pPr/>
              <a:t>‹N°›</a:t>
            </a:fld>
            <a:endParaRPr lang="fr-FR" dirty="0"/>
          </a:p>
        </p:txBody>
      </p:sp>
      <p:sp>
        <p:nvSpPr>
          <p:cNvPr id="9" name="Espace réservé du pied de page 4"/>
          <p:cNvSpPr>
            <a:spLocks noGrp="1"/>
          </p:cNvSpPr>
          <p:nvPr userDrawn="1">
            <p:ph type="ftr" sz="quarter" idx="3"/>
          </p:nvPr>
        </p:nvSpPr>
        <p:spPr>
          <a:xfrm>
            <a:off x="1763688" y="6473552"/>
            <a:ext cx="4968552" cy="288032"/>
          </a:xfrm>
          <a:prstGeom prst="rect">
            <a:avLst/>
          </a:prstGeom>
        </p:spPr>
        <p:txBody>
          <a:bodyPr/>
          <a:lstStyle>
            <a:lvl1pPr>
              <a:defRPr b="1">
                <a:solidFill>
                  <a:schemeClr val="bg1"/>
                </a:solidFill>
                <a:latin typeface="Trebuchet MS"/>
                <a:cs typeface="Trebuchet MS"/>
              </a:defRPr>
            </a:lvl1pPr>
          </a:lstStyle>
          <a:p>
            <a:r>
              <a:rPr lang="fr-FR" sz="900" smtClean="0"/>
              <a:t>Soirée UN - MEDEF44</a:t>
            </a:r>
            <a:endParaRPr lang="fr-FR" sz="900" dirty="0"/>
          </a:p>
        </p:txBody>
      </p:sp>
    </p:spTree>
    <p:extLst>
      <p:ext uri="{BB962C8B-B14F-4D97-AF65-F5344CB8AC3E}">
        <p14:creationId xmlns:p14="http://schemas.microsoft.com/office/powerpoint/2010/main" val="207768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24/02/16</a:t>
            </a:r>
            <a:endParaRPr lang="fr-FR"/>
          </a:p>
        </p:txBody>
      </p:sp>
      <p:sp>
        <p:nvSpPr>
          <p:cNvPr id="5" name="Espace réservé du pied de page 4"/>
          <p:cNvSpPr>
            <a:spLocks noGrp="1"/>
          </p:cNvSpPr>
          <p:nvPr>
            <p:ph type="ftr" sz="quarter" idx="11"/>
          </p:nvPr>
        </p:nvSpPr>
        <p:spPr>
          <a:xfrm>
            <a:off x="1763688" y="6453336"/>
            <a:ext cx="5472608" cy="288032"/>
          </a:xfrm>
          <a:prstGeom prst="rect">
            <a:avLst/>
          </a:prstGeom>
        </p:spPr>
        <p:txBody>
          <a:bodyPr/>
          <a:lstStyle/>
          <a:p>
            <a:r>
              <a:rPr lang="fr-FR" smtClean="0"/>
              <a:t>Soirée UN - MEDEF44</a:t>
            </a:r>
            <a:endParaRPr lang="fr-FR"/>
          </a:p>
        </p:txBody>
      </p:sp>
      <p:sp>
        <p:nvSpPr>
          <p:cNvPr id="6" name="Espace réservé du numéro de diapositive 5"/>
          <p:cNvSpPr>
            <a:spLocks noGrp="1"/>
          </p:cNvSpPr>
          <p:nvPr>
            <p:ph type="sldNum" sz="quarter" idx="12"/>
          </p:nvPr>
        </p:nvSpPr>
        <p:spPr/>
        <p:txBody>
          <a:bodyPr/>
          <a:lstStyle/>
          <a:p>
            <a:fld id="{DE0F2D37-E85B-4C49-881C-D4E135156A37}" type="slidenum">
              <a:rPr lang="fr-FR" smtClean="0"/>
              <a:pPr/>
              <a:t>‹N°›</a:t>
            </a:fld>
            <a:endParaRPr lang="fr-FR"/>
          </a:p>
        </p:txBody>
      </p:sp>
    </p:spTree>
    <p:extLst>
      <p:ext uri="{BB962C8B-B14F-4D97-AF65-F5344CB8AC3E}">
        <p14:creationId xmlns:p14="http://schemas.microsoft.com/office/powerpoint/2010/main" val="153148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24/02/16</a:t>
            </a:r>
            <a:endParaRPr lang="fr-FR"/>
          </a:p>
        </p:txBody>
      </p:sp>
      <p:sp>
        <p:nvSpPr>
          <p:cNvPr id="5" name="Espace réservé du pied de page 4"/>
          <p:cNvSpPr>
            <a:spLocks noGrp="1"/>
          </p:cNvSpPr>
          <p:nvPr>
            <p:ph type="ftr" sz="quarter" idx="11"/>
          </p:nvPr>
        </p:nvSpPr>
        <p:spPr>
          <a:xfrm>
            <a:off x="1763688" y="6453336"/>
            <a:ext cx="5472608" cy="288032"/>
          </a:xfrm>
          <a:prstGeom prst="rect">
            <a:avLst/>
          </a:prstGeom>
        </p:spPr>
        <p:txBody>
          <a:bodyPr/>
          <a:lstStyle/>
          <a:p>
            <a:r>
              <a:rPr lang="fr-FR" smtClean="0"/>
              <a:t>Soirée UN - MEDEF44</a:t>
            </a:r>
            <a:endParaRPr lang="fr-FR"/>
          </a:p>
        </p:txBody>
      </p:sp>
      <p:sp>
        <p:nvSpPr>
          <p:cNvPr id="6" name="Espace réservé du numéro de diapositive 5"/>
          <p:cNvSpPr>
            <a:spLocks noGrp="1"/>
          </p:cNvSpPr>
          <p:nvPr>
            <p:ph type="sldNum" sz="quarter" idx="12"/>
          </p:nvPr>
        </p:nvSpPr>
        <p:spPr/>
        <p:txBody>
          <a:bodyPr/>
          <a:lstStyle/>
          <a:p>
            <a:fld id="{DE0F2D37-E85B-4C49-881C-D4E135156A37}" type="slidenum">
              <a:rPr lang="fr-FR" smtClean="0"/>
              <a:pPr/>
              <a:t>‹N°›</a:t>
            </a:fld>
            <a:endParaRPr lang="fr-FR"/>
          </a:p>
        </p:txBody>
      </p:sp>
    </p:spTree>
    <p:extLst>
      <p:ext uri="{BB962C8B-B14F-4D97-AF65-F5344CB8AC3E}">
        <p14:creationId xmlns:p14="http://schemas.microsoft.com/office/powerpoint/2010/main" val="344880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vènement UN / MEDEF 44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08599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Espace réservé de la date 3"/>
          <p:cNvSpPr>
            <a:spLocks noGrp="1"/>
          </p:cNvSpPr>
          <p:nvPr>
            <p:ph type="dt" sz="half" idx="2"/>
          </p:nvPr>
        </p:nvSpPr>
        <p:spPr>
          <a:xfrm>
            <a:off x="449560" y="6473552"/>
            <a:ext cx="1026096" cy="288032"/>
          </a:xfrm>
          <a:prstGeom prst="rect">
            <a:avLst/>
          </a:prstGeom>
        </p:spPr>
        <p:txBody>
          <a:bodyPr vert="horz" lIns="91440" tIns="45720" rIns="91440" bIns="45720" rtlCol="0" anchor="ctr"/>
          <a:lstStyle>
            <a:lvl1pPr algn="l">
              <a:defRPr sz="1000">
                <a:solidFill>
                  <a:schemeClr val="bg1"/>
                </a:solidFill>
                <a:latin typeface="Trebuchet MS" panose="020B0603020202020204" pitchFamily="34" charset="0"/>
              </a:defRPr>
            </a:lvl1pPr>
          </a:lstStyle>
          <a:p>
            <a:r>
              <a:rPr lang="fr-FR" smtClean="0"/>
              <a:t>24/02/16</a:t>
            </a:r>
            <a:endParaRPr lang="fr-FR" dirty="0"/>
          </a:p>
        </p:txBody>
      </p:sp>
      <p:sp>
        <p:nvSpPr>
          <p:cNvPr id="8" name="Espace réservé du numéro de diapositive 5"/>
          <p:cNvSpPr>
            <a:spLocks noGrp="1"/>
          </p:cNvSpPr>
          <p:nvPr>
            <p:ph type="sldNum" sz="quarter" idx="4"/>
          </p:nvPr>
        </p:nvSpPr>
        <p:spPr>
          <a:xfrm>
            <a:off x="7380312" y="6483499"/>
            <a:ext cx="683096" cy="268139"/>
          </a:xfrm>
          <a:prstGeom prst="rect">
            <a:avLst/>
          </a:prstGeom>
        </p:spPr>
        <p:txBody>
          <a:bodyPr vert="horz" lIns="91440" tIns="45720" rIns="91440" bIns="45720" rtlCol="0" anchor="ctr"/>
          <a:lstStyle>
            <a:lvl1pPr algn="l">
              <a:defRPr sz="1000">
                <a:solidFill>
                  <a:schemeClr val="bg1"/>
                </a:solidFill>
                <a:latin typeface="Trebuchet MS" panose="020B0603020202020204" pitchFamily="34" charset="0"/>
              </a:defRPr>
            </a:lvl1pPr>
          </a:lstStyle>
          <a:p>
            <a:fld id="{DE0F2D37-E85B-4C49-881C-D4E135156A37}" type="slidenum">
              <a:rPr lang="fr-FR" smtClean="0"/>
              <a:pPr/>
              <a:t>‹N°›</a:t>
            </a:fld>
            <a:endParaRPr lang="fr-FR" dirty="0"/>
          </a:p>
        </p:txBody>
      </p:sp>
      <p:sp>
        <p:nvSpPr>
          <p:cNvPr id="9" name="Espace réservé du pied de page 4"/>
          <p:cNvSpPr>
            <a:spLocks noGrp="1"/>
          </p:cNvSpPr>
          <p:nvPr userDrawn="1">
            <p:ph type="ftr" sz="quarter" idx="3"/>
          </p:nvPr>
        </p:nvSpPr>
        <p:spPr>
          <a:xfrm>
            <a:off x="1763688" y="6473552"/>
            <a:ext cx="4968552" cy="288032"/>
          </a:xfrm>
          <a:prstGeom prst="rect">
            <a:avLst/>
          </a:prstGeom>
        </p:spPr>
        <p:txBody>
          <a:bodyPr/>
          <a:lstStyle>
            <a:lvl1pPr>
              <a:defRPr b="1">
                <a:solidFill>
                  <a:schemeClr val="bg1"/>
                </a:solidFill>
                <a:latin typeface="Trebuchet MS"/>
                <a:cs typeface="Trebuchet MS"/>
              </a:defRPr>
            </a:lvl1pPr>
          </a:lstStyle>
          <a:p>
            <a:r>
              <a:rPr lang="fr-FR" sz="900" smtClean="0"/>
              <a:t>Soirée UN - MEDEF44</a:t>
            </a:r>
            <a:endParaRPr lang="fr-FR" sz="900" dirty="0"/>
          </a:p>
        </p:txBody>
      </p:sp>
    </p:spTree>
    <p:extLst>
      <p:ext uri="{BB962C8B-B14F-4D97-AF65-F5344CB8AC3E}">
        <p14:creationId xmlns:p14="http://schemas.microsoft.com/office/powerpoint/2010/main" val="265616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24/02/16</a:t>
            </a:r>
            <a:endParaRPr lang="fr-FR"/>
          </a:p>
        </p:txBody>
      </p:sp>
      <p:sp>
        <p:nvSpPr>
          <p:cNvPr id="6" name="Espace réservé du pied de page 5"/>
          <p:cNvSpPr>
            <a:spLocks noGrp="1"/>
          </p:cNvSpPr>
          <p:nvPr>
            <p:ph type="ftr" sz="quarter" idx="11"/>
          </p:nvPr>
        </p:nvSpPr>
        <p:spPr>
          <a:xfrm>
            <a:off x="1763688" y="6453336"/>
            <a:ext cx="5472608" cy="288032"/>
          </a:xfrm>
          <a:prstGeom prst="rect">
            <a:avLst/>
          </a:prstGeom>
        </p:spPr>
        <p:txBody>
          <a:bodyPr/>
          <a:lstStyle/>
          <a:p>
            <a:r>
              <a:rPr lang="fr-FR" smtClean="0"/>
              <a:t>Soirée UN - MEDEF44</a:t>
            </a:r>
            <a:endParaRPr lang="fr-FR"/>
          </a:p>
        </p:txBody>
      </p:sp>
      <p:sp>
        <p:nvSpPr>
          <p:cNvPr id="7" name="Espace réservé du numéro de diapositive 6"/>
          <p:cNvSpPr>
            <a:spLocks noGrp="1"/>
          </p:cNvSpPr>
          <p:nvPr>
            <p:ph type="sldNum" sz="quarter" idx="12"/>
          </p:nvPr>
        </p:nvSpPr>
        <p:spPr/>
        <p:txBody>
          <a:bodyPr/>
          <a:lstStyle/>
          <a:p>
            <a:fld id="{DE0F2D37-E85B-4C49-881C-D4E135156A37}" type="slidenum">
              <a:rPr lang="fr-FR" smtClean="0"/>
              <a:pPr/>
              <a:t>‹N°›</a:t>
            </a:fld>
            <a:endParaRPr lang="fr-FR"/>
          </a:p>
        </p:txBody>
      </p:sp>
    </p:spTree>
    <p:extLst>
      <p:ext uri="{BB962C8B-B14F-4D97-AF65-F5344CB8AC3E}">
        <p14:creationId xmlns:p14="http://schemas.microsoft.com/office/powerpoint/2010/main" val="39515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24/02/16</a:t>
            </a:r>
            <a:endParaRPr lang="fr-FR"/>
          </a:p>
        </p:txBody>
      </p:sp>
      <p:sp>
        <p:nvSpPr>
          <p:cNvPr id="8" name="Espace réservé du pied de page 7"/>
          <p:cNvSpPr>
            <a:spLocks noGrp="1"/>
          </p:cNvSpPr>
          <p:nvPr>
            <p:ph type="ftr" sz="quarter" idx="11"/>
          </p:nvPr>
        </p:nvSpPr>
        <p:spPr>
          <a:xfrm>
            <a:off x="1763688" y="6453336"/>
            <a:ext cx="5472608" cy="288032"/>
          </a:xfrm>
          <a:prstGeom prst="rect">
            <a:avLst/>
          </a:prstGeom>
        </p:spPr>
        <p:txBody>
          <a:bodyPr/>
          <a:lstStyle/>
          <a:p>
            <a:r>
              <a:rPr lang="fr-FR" smtClean="0"/>
              <a:t>Soirée UN - MEDEF44</a:t>
            </a:r>
            <a:endParaRPr lang="fr-FR"/>
          </a:p>
        </p:txBody>
      </p:sp>
      <p:sp>
        <p:nvSpPr>
          <p:cNvPr id="9" name="Espace réservé du numéro de diapositive 8"/>
          <p:cNvSpPr>
            <a:spLocks noGrp="1"/>
          </p:cNvSpPr>
          <p:nvPr>
            <p:ph type="sldNum" sz="quarter" idx="12"/>
          </p:nvPr>
        </p:nvSpPr>
        <p:spPr/>
        <p:txBody>
          <a:bodyPr/>
          <a:lstStyle/>
          <a:p>
            <a:fld id="{DE0F2D37-E85B-4C49-881C-D4E135156A37}" type="slidenum">
              <a:rPr lang="fr-FR" smtClean="0"/>
              <a:pPr/>
              <a:t>‹N°›</a:t>
            </a:fld>
            <a:endParaRPr lang="fr-FR"/>
          </a:p>
        </p:txBody>
      </p:sp>
    </p:spTree>
    <p:extLst>
      <p:ext uri="{BB962C8B-B14F-4D97-AF65-F5344CB8AC3E}">
        <p14:creationId xmlns:p14="http://schemas.microsoft.com/office/powerpoint/2010/main" val="385103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24/02/16</a:t>
            </a:r>
            <a:endParaRPr lang="fr-FR"/>
          </a:p>
        </p:txBody>
      </p:sp>
      <p:sp>
        <p:nvSpPr>
          <p:cNvPr id="4" name="Espace réservé du pied de page 3"/>
          <p:cNvSpPr>
            <a:spLocks noGrp="1"/>
          </p:cNvSpPr>
          <p:nvPr>
            <p:ph type="ftr" sz="quarter" idx="11"/>
          </p:nvPr>
        </p:nvSpPr>
        <p:spPr>
          <a:xfrm>
            <a:off x="1763688" y="6453336"/>
            <a:ext cx="5472608" cy="288032"/>
          </a:xfrm>
          <a:prstGeom prst="rect">
            <a:avLst/>
          </a:prstGeom>
        </p:spPr>
        <p:txBody>
          <a:bodyPr/>
          <a:lstStyle/>
          <a:p>
            <a:r>
              <a:rPr lang="fr-FR" smtClean="0"/>
              <a:t>Soirée UN - MEDEF44</a:t>
            </a:r>
            <a:endParaRPr lang="fr-FR"/>
          </a:p>
        </p:txBody>
      </p:sp>
      <p:sp>
        <p:nvSpPr>
          <p:cNvPr id="5" name="Espace réservé du numéro de diapositive 4"/>
          <p:cNvSpPr>
            <a:spLocks noGrp="1"/>
          </p:cNvSpPr>
          <p:nvPr>
            <p:ph type="sldNum" sz="quarter" idx="12"/>
          </p:nvPr>
        </p:nvSpPr>
        <p:spPr/>
        <p:txBody>
          <a:bodyPr/>
          <a:lstStyle/>
          <a:p>
            <a:fld id="{DE0F2D37-E85B-4C49-881C-D4E135156A37}" type="slidenum">
              <a:rPr lang="fr-FR" smtClean="0"/>
              <a:pPr/>
              <a:t>‹N°›</a:t>
            </a:fld>
            <a:endParaRPr lang="fr-FR"/>
          </a:p>
        </p:txBody>
      </p:sp>
    </p:spTree>
    <p:extLst>
      <p:ext uri="{BB962C8B-B14F-4D97-AF65-F5344CB8AC3E}">
        <p14:creationId xmlns:p14="http://schemas.microsoft.com/office/powerpoint/2010/main" val="191716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24/02/16</a:t>
            </a:r>
            <a:endParaRPr lang="fr-FR"/>
          </a:p>
        </p:txBody>
      </p:sp>
      <p:sp>
        <p:nvSpPr>
          <p:cNvPr id="3" name="Espace réservé du pied de page 2"/>
          <p:cNvSpPr>
            <a:spLocks noGrp="1"/>
          </p:cNvSpPr>
          <p:nvPr>
            <p:ph type="ftr" sz="quarter" idx="11"/>
          </p:nvPr>
        </p:nvSpPr>
        <p:spPr>
          <a:xfrm>
            <a:off x="1763688" y="6453336"/>
            <a:ext cx="5472608" cy="288032"/>
          </a:xfrm>
          <a:prstGeom prst="rect">
            <a:avLst/>
          </a:prstGeom>
        </p:spPr>
        <p:txBody>
          <a:bodyPr/>
          <a:lstStyle/>
          <a:p>
            <a:r>
              <a:rPr lang="fr-FR" smtClean="0"/>
              <a:t>Soirée UN - MEDEF44</a:t>
            </a:r>
            <a:endParaRPr lang="fr-FR"/>
          </a:p>
        </p:txBody>
      </p:sp>
      <p:sp>
        <p:nvSpPr>
          <p:cNvPr id="4" name="Espace réservé du numéro de diapositive 3"/>
          <p:cNvSpPr>
            <a:spLocks noGrp="1"/>
          </p:cNvSpPr>
          <p:nvPr>
            <p:ph type="sldNum" sz="quarter" idx="12"/>
          </p:nvPr>
        </p:nvSpPr>
        <p:spPr/>
        <p:txBody>
          <a:bodyPr/>
          <a:lstStyle/>
          <a:p>
            <a:fld id="{DE0F2D37-E85B-4C49-881C-D4E135156A37}" type="slidenum">
              <a:rPr lang="fr-FR" smtClean="0"/>
              <a:pPr/>
              <a:t>‹N°›</a:t>
            </a:fld>
            <a:endParaRPr lang="fr-FR"/>
          </a:p>
        </p:txBody>
      </p:sp>
    </p:spTree>
    <p:extLst>
      <p:ext uri="{BB962C8B-B14F-4D97-AF65-F5344CB8AC3E}">
        <p14:creationId xmlns:p14="http://schemas.microsoft.com/office/powerpoint/2010/main" val="238158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24/02/16</a:t>
            </a:r>
            <a:endParaRPr lang="fr-FR"/>
          </a:p>
        </p:txBody>
      </p:sp>
      <p:sp>
        <p:nvSpPr>
          <p:cNvPr id="6" name="Espace réservé du pied de page 5"/>
          <p:cNvSpPr>
            <a:spLocks noGrp="1"/>
          </p:cNvSpPr>
          <p:nvPr>
            <p:ph type="ftr" sz="quarter" idx="11"/>
          </p:nvPr>
        </p:nvSpPr>
        <p:spPr>
          <a:xfrm>
            <a:off x="1763688" y="6453336"/>
            <a:ext cx="5472608" cy="288032"/>
          </a:xfrm>
          <a:prstGeom prst="rect">
            <a:avLst/>
          </a:prstGeom>
        </p:spPr>
        <p:txBody>
          <a:bodyPr/>
          <a:lstStyle/>
          <a:p>
            <a:r>
              <a:rPr lang="fr-FR" smtClean="0"/>
              <a:t>Soirée UN - MEDEF44</a:t>
            </a:r>
            <a:endParaRPr lang="fr-FR"/>
          </a:p>
        </p:txBody>
      </p:sp>
      <p:sp>
        <p:nvSpPr>
          <p:cNvPr id="7" name="Espace réservé du numéro de diapositive 6"/>
          <p:cNvSpPr>
            <a:spLocks noGrp="1"/>
          </p:cNvSpPr>
          <p:nvPr>
            <p:ph type="sldNum" sz="quarter" idx="12"/>
          </p:nvPr>
        </p:nvSpPr>
        <p:spPr/>
        <p:txBody>
          <a:bodyPr/>
          <a:lstStyle/>
          <a:p>
            <a:fld id="{DE0F2D37-E85B-4C49-881C-D4E135156A37}" type="slidenum">
              <a:rPr lang="fr-FR" smtClean="0"/>
              <a:pPr/>
              <a:t>‹N°›</a:t>
            </a:fld>
            <a:endParaRPr lang="fr-FR"/>
          </a:p>
        </p:txBody>
      </p:sp>
    </p:spTree>
    <p:extLst>
      <p:ext uri="{BB962C8B-B14F-4D97-AF65-F5344CB8AC3E}">
        <p14:creationId xmlns:p14="http://schemas.microsoft.com/office/powerpoint/2010/main" val="106393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24/02/16</a:t>
            </a:r>
            <a:endParaRPr lang="fr-FR"/>
          </a:p>
        </p:txBody>
      </p:sp>
      <p:sp>
        <p:nvSpPr>
          <p:cNvPr id="6" name="Espace réservé du pied de page 5"/>
          <p:cNvSpPr>
            <a:spLocks noGrp="1"/>
          </p:cNvSpPr>
          <p:nvPr>
            <p:ph type="ftr" sz="quarter" idx="11"/>
          </p:nvPr>
        </p:nvSpPr>
        <p:spPr>
          <a:xfrm>
            <a:off x="1763688" y="6453336"/>
            <a:ext cx="5472608" cy="288032"/>
          </a:xfrm>
          <a:prstGeom prst="rect">
            <a:avLst/>
          </a:prstGeom>
        </p:spPr>
        <p:txBody>
          <a:bodyPr/>
          <a:lstStyle/>
          <a:p>
            <a:r>
              <a:rPr lang="fr-FR" smtClean="0"/>
              <a:t>Soirée UN - MEDEF44</a:t>
            </a:r>
            <a:endParaRPr lang="fr-FR"/>
          </a:p>
        </p:txBody>
      </p:sp>
      <p:sp>
        <p:nvSpPr>
          <p:cNvPr id="7" name="Espace réservé du numéro de diapositive 6"/>
          <p:cNvSpPr>
            <a:spLocks noGrp="1"/>
          </p:cNvSpPr>
          <p:nvPr>
            <p:ph type="sldNum" sz="quarter" idx="12"/>
          </p:nvPr>
        </p:nvSpPr>
        <p:spPr/>
        <p:txBody>
          <a:bodyPr/>
          <a:lstStyle/>
          <a:p>
            <a:fld id="{DE0F2D37-E85B-4C49-881C-D4E135156A37}" type="slidenum">
              <a:rPr lang="fr-FR" smtClean="0"/>
              <a:pPr/>
              <a:t>‹N°›</a:t>
            </a:fld>
            <a:endParaRPr lang="fr-FR"/>
          </a:p>
        </p:txBody>
      </p:sp>
    </p:spTree>
    <p:extLst>
      <p:ext uri="{BB962C8B-B14F-4D97-AF65-F5344CB8AC3E}">
        <p14:creationId xmlns:p14="http://schemas.microsoft.com/office/powerpoint/2010/main" val="163156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13"/>
          <p:cNvSpPr>
            <a:spLocks noChangeArrowheads="1"/>
          </p:cNvSpPr>
          <p:nvPr userDrawn="1"/>
        </p:nvSpPr>
        <p:spPr bwMode="auto">
          <a:xfrm>
            <a:off x="0" y="6381328"/>
            <a:ext cx="9161463" cy="476672"/>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pic>
        <p:nvPicPr>
          <p:cNvPr id="10" name="Image 18" descr="logo un2011blanc_larg100.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02416" y="6389420"/>
            <a:ext cx="695804" cy="37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49560" y="6473552"/>
            <a:ext cx="1026096" cy="288032"/>
          </a:xfrm>
          <a:prstGeom prst="rect">
            <a:avLst/>
          </a:prstGeom>
        </p:spPr>
        <p:txBody>
          <a:bodyPr vert="horz" lIns="91440" tIns="45720" rIns="91440" bIns="45720" rtlCol="0" anchor="ctr"/>
          <a:lstStyle>
            <a:lvl1pPr algn="l">
              <a:defRPr sz="1000">
                <a:solidFill>
                  <a:schemeClr val="bg1"/>
                </a:solidFill>
                <a:latin typeface="Trebuchet MS" panose="020B0603020202020204" pitchFamily="34" charset="0"/>
              </a:defRPr>
            </a:lvl1pPr>
          </a:lstStyle>
          <a:p>
            <a:r>
              <a:rPr lang="fr-FR" smtClean="0"/>
              <a:t>24/02/16</a:t>
            </a:r>
            <a:endParaRPr lang="fr-FR" dirty="0"/>
          </a:p>
        </p:txBody>
      </p:sp>
      <p:sp>
        <p:nvSpPr>
          <p:cNvPr id="6" name="Espace réservé du numéro de diapositive 5"/>
          <p:cNvSpPr>
            <a:spLocks noGrp="1"/>
          </p:cNvSpPr>
          <p:nvPr>
            <p:ph type="sldNum" sz="quarter" idx="4"/>
          </p:nvPr>
        </p:nvSpPr>
        <p:spPr>
          <a:xfrm>
            <a:off x="7380312" y="6483499"/>
            <a:ext cx="683096" cy="268139"/>
          </a:xfrm>
          <a:prstGeom prst="rect">
            <a:avLst/>
          </a:prstGeom>
        </p:spPr>
        <p:txBody>
          <a:bodyPr vert="horz" lIns="91440" tIns="45720" rIns="91440" bIns="45720" rtlCol="0" anchor="ctr"/>
          <a:lstStyle>
            <a:lvl1pPr algn="l">
              <a:defRPr sz="1000">
                <a:solidFill>
                  <a:schemeClr val="bg1"/>
                </a:solidFill>
                <a:latin typeface="Trebuchet MS" panose="020B0603020202020204" pitchFamily="34" charset="0"/>
              </a:defRPr>
            </a:lvl1pPr>
          </a:lstStyle>
          <a:p>
            <a:fld id="{DE0F2D37-E85B-4C49-881C-D4E135156A37}" type="slidenum">
              <a:rPr lang="fr-FR" smtClean="0"/>
              <a:pPr/>
              <a:t>‹N°›</a:t>
            </a:fld>
            <a:endParaRPr lang="fr-FR" dirty="0"/>
          </a:p>
        </p:txBody>
      </p:sp>
      <p:sp>
        <p:nvSpPr>
          <p:cNvPr id="11" name="Espace réservé du pied de page 4"/>
          <p:cNvSpPr>
            <a:spLocks noGrp="1"/>
          </p:cNvSpPr>
          <p:nvPr userDrawn="1">
            <p:ph type="ftr" sz="quarter" idx="3"/>
          </p:nvPr>
        </p:nvSpPr>
        <p:spPr>
          <a:xfrm>
            <a:off x="1763688" y="6473552"/>
            <a:ext cx="4968552" cy="288032"/>
          </a:xfrm>
          <a:prstGeom prst="rect">
            <a:avLst/>
          </a:prstGeom>
        </p:spPr>
        <p:txBody>
          <a:bodyPr/>
          <a:lstStyle>
            <a:lvl1pPr>
              <a:defRPr b="1">
                <a:solidFill>
                  <a:schemeClr val="bg1"/>
                </a:solidFill>
                <a:latin typeface="Trebuchet MS"/>
                <a:cs typeface="Trebuchet MS"/>
              </a:defRPr>
            </a:lvl1pPr>
          </a:lstStyle>
          <a:p>
            <a:r>
              <a:rPr lang="fr-FR" sz="900" smtClean="0"/>
              <a:t>Soirée UN - MEDEF44</a:t>
            </a:r>
            <a:endParaRPr lang="fr-FR" sz="900" dirty="0"/>
          </a:p>
        </p:txBody>
      </p:sp>
    </p:spTree>
    <p:extLst>
      <p:ext uri="{BB962C8B-B14F-4D97-AF65-F5344CB8AC3E}">
        <p14:creationId xmlns:p14="http://schemas.microsoft.com/office/powerpoint/2010/main" val="2844176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36512" y="5201320"/>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pic>
        <p:nvPicPr>
          <p:cNvPr id="4"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836985"/>
            <a:ext cx="4440243" cy="417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4644008" y="1988840"/>
            <a:ext cx="439248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buNone/>
            </a:pPr>
            <a:r>
              <a:rPr lang="fr-FR" altLang="fr-FR" sz="1600" b="1" dirty="0">
                <a:solidFill>
                  <a:srgbClr val="CD0920"/>
                </a:solidFill>
                <a:ea typeface="ヒラギノ角ゴ Pro W3" charset="-128"/>
              </a:rPr>
              <a:t>« Profils et profits : </a:t>
            </a:r>
            <a:endParaRPr lang="fr-FR" altLang="fr-FR" sz="1600" b="1" dirty="0" smtClean="0">
              <a:solidFill>
                <a:srgbClr val="CD0920"/>
              </a:solidFill>
              <a:ea typeface="ヒラギノ角ゴ Pro W3" charset="-128"/>
            </a:endParaRPr>
          </a:p>
          <a:p>
            <a:pPr>
              <a:spcBef>
                <a:spcPct val="0"/>
              </a:spcBef>
              <a:buNone/>
            </a:pPr>
            <a:r>
              <a:rPr lang="fr-FR" altLang="fr-FR" sz="1600" b="1" dirty="0" smtClean="0">
                <a:solidFill>
                  <a:srgbClr val="CD0920"/>
                </a:solidFill>
                <a:ea typeface="ヒラギノ角ゴ Pro W3" charset="-128"/>
              </a:rPr>
              <a:t>les </a:t>
            </a:r>
            <a:r>
              <a:rPr lang="fr-FR" altLang="fr-FR" sz="1600" b="1" dirty="0">
                <a:solidFill>
                  <a:srgbClr val="CD0920"/>
                </a:solidFill>
                <a:ea typeface="ヒラギノ角ゴ Pro W3" charset="-128"/>
              </a:rPr>
              <a:t>sciences humaines et sociales, </a:t>
            </a:r>
            <a:endParaRPr lang="fr-FR" altLang="fr-FR" sz="1600" b="1" dirty="0" smtClean="0">
              <a:solidFill>
                <a:srgbClr val="CD0920"/>
              </a:solidFill>
              <a:ea typeface="ヒラギノ角ゴ Pro W3" charset="-128"/>
            </a:endParaRPr>
          </a:p>
          <a:p>
            <a:pPr>
              <a:spcBef>
                <a:spcPct val="0"/>
              </a:spcBef>
              <a:spcAft>
                <a:spcPts val="1200"/>
              </a:spcAft>
              <a:buNone/>
            </a:pPr>
            <a:r>
              <a:rPr lang="fr-FR" altLang="fr-FR" sz="1600" b="1" dirty="0" smtClean="0">
                <a:solidFill>
                  <a:srgbClr val="CD0920"/>
                </a:solidFill>
                <a:ea typeface="ヒラギノ角ゴ Pro W3" charset="-128"/>
              </a:rPr>
              <a:t>une </a:t>
            </a:r>
            <a:r>
              <a:rPr lang="fr-FR" altLang="fr-FR" sz="1600" b="1" dirty="0">
                <a:solidFill>
                  <a:srgbClr val="CD0920"/>
                </a:solidFill>
                <a:ea typeface="ヒラギノ角ゴ Pro W3" charset="-128"/>
              </a:rPr>
              <a:t>ressource stratégique pour la compétitivité des entreprises </a:t>
            </a:r>
            <a:r>
              <a:rPr lang="fr-FR" altLang="fr-FR" sz="1600" b="1" dirty="0" smtClean="0">
                <a:solidFill>
                  <a:srgbClr val="CD0920"/>
                </a:solidFill>
                <a:ea typeface="ヒラギノ角ゴ Pro W3" charset="-128"/>
              </a:rPr>
              <a:t>»</a:t>
            </a:r>
          </a:p>
          <a:p>
            <a:pPr>
              <a:spcBef>
                <a:spcPct val="0"/>
              </a:spcBef>
              <a:spcAft>
                <a:spcPts val="400"/>
              </a:spcAft>
              <a:buNone/>
            </a:pPr>
            <a:r>
              <a:rPr lang="fr-FR" altLang="fr-FR" sz="1600" b="1" dirty="0">
                <a:ea typeface="ヒラギノ角ゴ Pro W3" charset="-128"/>
              </a:rPr>
              <a:t>Événement </a:t>
            </a:r>
            <a:r>
              <a:rPr lang="fr-FR" altLang="fr-FR" sz="1600" b="1" dirty="0" smtClean="0">
                <a:ea typeface="ヒラギノ角ゴ Pro W3" charset="-128"/>
              </a:rPr>
              <a:t>Université de Nantes </a:t>
            </a:r>
            <a:r>
              <a:rPr lang="fr-FR" altLang="fr-FR" sz="1600" b="1" dirty="0">
                <a:ea typeface="ヒラギノ角ゴ Pro W3" charset="-128"/>
              </a:rPr>
              <a:t>– MEDEF44 </a:t>
            </a:r>
          </a:p>
          <a:p>
            <a:pPr>
              <a:spcBef>
                <a:spcPct val="0"/>
              </a:spcBef>
              <a:spcAft>
                <a:spcPts val="400"/>
              </a:spcAft>
              <a:buNone/>
            </a:pPr>
            <a:endParaRPr lang="fr-FR" altLang="fr-FR" sz="1600" b="1" dirty="0">
              <a:solidFill>
                <a:srgbClr val="CD0920"/>
              </a:solidFill>
              <a:ea typeface="ヒラギノ角ゴ Pro W3" charset="-128"/>
            </a:endParaRPr>
          </a:p>
        </p:txBody>
      </p:sp>
      <p:pic>
        <p:nvPicPr>
          <p:cNvPr id="12" name="Image 11"/>
          <p:cNvPicPr/>
          <p:nvPr/>
        </p:nvPicPr>
        <p:blipFill>
          <a:blip r:embed="rId5"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818936" y="3857267"/>
            <a:ext cx="3762859"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lgn="r">
              <a:spcBef>
                <a:spcPct val="0"/>
              </a:spcBef>
              <a:spcAft>
                <a:spcPts val="400"/>
              </a:spcAft>
              <a:buFontTx/>
              <a:buNone/>
            </a:pPr>
            <a:r>
              <a:rPr lang="fr-FR" altLang="fr-FR" sz="1600" b="1" i="1" dirty="0" smtClean="0">
                <a:latin typeface="+mn-lt"/>
                <a:ea typeface="ヒラギノ角ゴ Pro W3" charset="-128"/>
              </a:rPr>
              <a:t>24 février 2016 </a:t>
            </a:r>
          </a:p>
          <a:p>
            <a:pPr algn="r">
              <a:spcBef>
                <a:spcPct val="0"/>
              </a:spcBef>
              <a:spcAft>
                <a:spcPts val="400"/>
              </a:spcAft>
              <a:buFontTx/>
              <a:buNone/>
            </a:pPr>
            <a:r>
              <a:rPr lang="fr-FR" altLang="fr-FR" sz="1600" b="1" i="1" dirty="0" smtClean="0">
                <a:latin typeface="+mn-lt"/>
                <a:ea typeface="ヒラギノ角ゴ Pro W3" charset="-128"/>
              </a:rPr>
              <a:t>MSH Ange </a:t>
            </a:r>
            <a:r>
              <a:rPr lang="fr-FR" altLang="fr-FR" sz="1600" b="1" i="1" dirty="0" err="1" smtClean="0">
                <a:latin typeface="+mn-lt"/>
                <a:ea typeface="ヒラギノ角ゴ Pro W3" charset="-128"/>
              </a:rPr>
              <a:t>Guépin</a:t>
            </a:r>
            <a:r>
              <a:rPr lang="fr-FR" altLang="fr-FR" sz="1600" b="1" i="1" dirty="0" smtClean="0">
                <a:latin typeface="+mn-lt"/>
                <a:ea typeface="ヒラギノ角ゴ Pro W3" charset="-128"/>
              </a:rPr>
              <a:t>, Nantes</a:t>
            </a:r>
          </a:p>
        </p:txBody>
      </p:sp>
    </p:spTree>
    <p:extLst>
      <p:ext uri="{BB962C8B-B14F-4D97-AF65-F5344CB8AC3E}">
        <p14:creationId xmlns:p14="http://schemas.microsoft.com/office/powerpoint/2010/main" val="100789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2" name="ZoneTexte 1"/>
          <p:cNvSpPr txBox="1"/>
          <p:nvPr/>
        </p:nvSpPr>
        <p:spPr>
          <a:xfrm>
            <a:off x="107504" y="548680"/>
            <a:ext cx="8821165" cy="3354765"/>
          </a:xfrm>
          <a:prstGeom prst="rect">
            <a:avLst/>
          </a:prstGeom>
          <a:noFill/>
        </p:spPr>
        <p:txBody>
          <a:bodyPr wrap="square" rtlCol="0">
            <a:spAutoFit/>
          </a:bodyPr>
          <a:lstStyle/>
          <a:p>
            <a:r>
              <a:rPr lang="fr-FR" sz="1600" b="1" dirty="0" smtClean="0">
                <a:latin typeface="Trebuchet MS" panose="020B0603020202020204" pitchFamily="34" charset="0"/>
              </a:rPr>
              <a:t>A plus de 80% </a:t>
            </a:r>
            <a:r>
              <a:rPr lang="fr-FR" sz="1600" dirty="0" smtClean="0">
                <a:latin typeface="Trebuchet MS" panose="020B0603020202020204" pitchFamily="34" charset="0"/>
              </a:rPr>
              <a:t>les dirigeants voient une valeur ajoutée des filières SHS aux secteurs suivant :</a:t>
            </a:r>
          </a:p>
          <a:p>
            <a:pPr marL="285750" indent="-285750">
              <a:buFont typeface="Wingdings" panose="05000000000000000000" pitchFamily="2" charset="2"/>
              <a:buChar char="§"/>
            </a:pPr>
            <a:r>
              <a:rPr lang="fr-FR" sz="1400" dirty="0" smtClean="0">
                <a:latin typeface="Trebuchet MS" panose="020B0603020202020204" pitchFamily="34" charset="0"/>
              </a:rPr>
              <a:t>Conseil RH, études et audit, formation</a:t>
            </a:r>
          </a:p>
          <a:p>
            <a:pPr marL="285750" indent="-285750">
              <a:buFont typeface="Wingdings" panose="05000000000000000000" pitchFamily="2" charset="2"/>
              <a:buChar char="§"/>
            </a:pPr>
            <a:r>
              <a:rPr lang="fr-FR" sz="1400" dirty="0" smtClean="0">
                <a:latin typeface="Trebuchet MS" panose="020B0603020202020204" pitchFamily="34" charset="0"/>
              </a:rPr>
              <a:t>Social, services aux personnes</a:t>
            </a:r>
          </a:p>
          <a:p>
            <a:pPr marL="285750" indent="-285750">
              <a:buFont typeface="Wingdings" panose="05000000000000000000" pitchFamily="2" charset="2"/>
              <a:buChar char="§"/>
            </a:pPr>
            <a:r>
              <a:rPr lang="fr-FR" sz="1400" dirty="0" smtClean="0">
                <a:latin typeface="Trebuchet MS" panose="020B0603020202020204" pitchFamily="34" charset="0"/>
              </a:rPr>
              <a:t>Communication, marketing, publicité-médias, édition</a:t>
            </a:r>
          </a:p>
          <a:p>
            <a:pPr marL="285750" indent="-285750">
              <a:buFont typeface="Wingdings" panose="05000000000000000000" pitchFamily="2" charset="2"/>
              <a:buChar char="§"/>
            </a:pPr>
            <a:r>
              <a:rPr lang="fr-FR" sz="1400" dirty="0" smtClean="0">
                <a:latin typeface="Trebuchet MS" panose="020B0603020202020204" pitchFamily="34" charset="0"/>
              </a:rPr>
              <a:t>Culture, patrimoine, hôtellerie, tourisme, sports et loisir, langues</a:t>
            </a:r>
          </a:p>
          <a:p>
            <a:endParaRPr lang="fr-FR" sz="1600" dirty="0" smtClean="0">
              <a:latin typeface="Trebuchet MS" panose="020B0603020202020204" pitchFamily="34" charset="0"/>
            </a:endParaRPr>
          </a:p>
          <a:p>
            <a:endParaRPr lang="fr-FR" sz="1600" dirty="0">
              <a:latin typeface="Trebuchet MS" panose="020B0603020202020204" pitchFamily="34" charset="0"/>
            </a:endParaRPr>
          </a:p>
          <a:p>
            <a:r>
              <a:rPr lang="fr-FR" sz="1600" dirty="0" smtClean="0">
                <a:latin typeface="Trebuchet MS" panose="020B0603020202020204" pitchFamily="34" charset="0"/>
              </a:rPr>
              <a:t>Cette valeur ajouté </a:t>
            </a:r>
            <a:r>
              <a:rPr lang="fr-FR" sz="1600" b="1" dirty="0" smtClean="0">
                <a:latin typeface="Trebuchet MS" panose="020B0603020202020204" pitchFamily="34" charset="0"/>
              </a:rPr>
              <a:t>ressort peu </a:t>
            </a:r>
            <a:r>
              <a:rPr lang="fr-FR" sz="1600" dirty="0" smtClean="0">
                <a:latin typeface="Trebuchet MS" panose="020B0603020202020204" pitchFamily="34" charset="0"/>
              </a:rPr>
              <a:t>dans les secteurs suivant :</a:t>
            </a:r>
          </a:p>
          <a:p>
            <a:pPr marL="285750" indent="-285750">
              <a:buFont typeface="Wingdings" panose="05000000000000000000" pitchFamily="2" charset="2"/>
              <a:buChar char="§"/>
            </a:pPr>
            <a:r>
              <a:rPr lang="fr-FR" sz="1400" dirty="0" smtClean="0">
                <a:latin typeface="Trebuchet MS" panose="020B0603020202020204" pitchFamily="34" charset="0"/>
              </a:rPr>
              <a:t>Logistique, </a:t>
            </a:r>
            <a:r>
              <a:rPr lang="fr-FR" sz="1400" dirty="0" err="1" smtClean="0">
                <a:latin typeface="Trebuchet MS" panose="020B0603020202020204" pitchFamily="34" charset="0"/>
              </a:rPr>
              <a:t>supply</a:t>
            </a:r>
            <a:r>
              <a:rPr lang="fr-FR" sz="1400" dirty="0" smtClean="0">
                <a:latin typeface="Trebuchet MS" panose="020B0603020202020204" pitchFamily="34" charset="0"/>
              </a:rPr>
              <a:t> </a:t>
            </a:r>
            <a:r>
              <a:rPr lang="fr-FR" sz="1400" dirty="0" err="1" smtClean="0">
                <a:latin typeface="Trebuchet MS" panose="020B0603020202020204" pitchFamily="34" charset="0"/>
              </a:rPr>
              <a:t>chain</a:t>
            </a:r>
            <a:r>
              <a:rPr lang="fr-FR" sz="1400" dirty="0" smtClean="0">
                <a:latin typeface="Trebuchet MS" panose="020B0603020202020204" pitchFamily="34" charset="0"/>
              </a:rPr>
              <a:t> management</a:t>
            </a:r>
          </a:p>
          <a:p>
            <a:pPr marL="285750" indent="-285750">
              <a:buFont typeface="Wingdings" panose="05000000000000000000" pitchFamily="2" charset="2"/>
              <a:buChar char="§"/>
            </a:pPr>
            <a:r>
              <a:rPr lang="fr-FR" sz="1400" dirty="0" smtClean="0">
                <a:latin typeface="Trebuchet MS" panose="020B0603020202020204" pitchFamily="34" charset="0"/>
              </a:rPr>
              <a:t>Banque, finance, assurances</a:t>
            </a:r>
          </a:p>
          <a:p>
            <a:pPr algn="r"/>
            <a:endParaRPr lang="fr-FR" sz="1600" dirty="0" smtClean="0">
              <a:latin typeface="Trebuchet MS" panose="020B0603020202020204" pitchFamily="34" charset="0"/>
            </a:endParaRPr>
          </a:p>
          <a:p>
            <a:pPr algn="r"/>
            <a:r>
              <a:rPr lang="fr-FR" sz="1600" dirty="0" smtClean="0">
                <a:latin typeface="Trebuchet MS" panose="020B0603020202020204" pitchFamily="34" charset="0"/>
              </a:rPr>
              <a:t> </a:t>
            </a:r>
            <a:r>
              <a:rPr lang="fr-FR" sz="1600" u="sng" dirty="0" smtClean="0">
                <a:latin typeface="Trebuchet MS" panose="020B0603020202020204" pitchFamily="34" charset="0"/>
              </a:rPr>
              <a:t>Cette tendance est dotant plus marquée dans les grandes entreprises</a:t>
            </a:r>
            <a:r>
              <a:rPr lang="fr-FR" sz="1600" dirty="0" smtClean="0">
                <a:latin typeface="Trebuchet MS" panose="020B0603020202020204" pitchFamily="34" charset="0"/>
              </a:rPr>
              <a:t>.</a:t>
            </a:r>
          </a:p>
          <a:p>
            <a:pPr algn="r"/>
            <a:endParaRPr lang="fr-FR" sz="1600" dirty="0">
              <a:latin typeface="Trebuchet MS" panose="020B0603020202020204" pitchFamily="34" charset="0"/>
            </a:endParaRPr>
          </a:p>
          <a:p>
            <a:pPr algn="r"/>
            <a:r>
              <a:rPr lang="fr-FR" sz="1600" dirty="0" smtClean="0">
                <a:latin typeface="Trebuchet MS" panose="020B0603020202020204" pitchFamily="34" charset="0"/>
              </a:rPr>
              <a:t> </a:t>
            </a:r>
          </a:p>
        </p:txBody>
      </p:sp>
      <p:sp>
        <p:nvSpPr>
          <p:cNvPr id="15" name="ZoneTexte 14"/>
          <p:cNvSpPr txBox="1"/>
          <p:nvPr/>
        </p:nvSpPr>
        <p:spPr>
          <a:xfrm>
            <a:off x="215701" y="3869328"/>
            <a:ext cx="8820795" cy="338554"/>
          </a:xfrm>
          <a:prstGeom prst="rect">
            <a:avLst/>
          </a:prstGeom>
          <a:noFill/>
        </p:spPr>
        <p:txBody>
          <a:bodyPr wrap="square" rtlCol="0">
            <a:spAutoFit/>
          </a:bodyPr>
          <a:lstStyle/>
          <a:p>
            <a:pPr marL="285750" indent="-285750">
              <a:buFont typeface="Wingdings" panose="05000000000000000000" pitchFamily="2" charset="2"/>
              <a:buChar char="Ø"/>
            </a:pPr>
            <a:r>
              <a:rPr lang="fr-FR" sz="1600" b="1" dirty="0" smtClean="0">
                <a:latin typeface="Trebuchet MS" panose="020B0603020202020204" pitchFamily="34" charset="0"/>
              </a:rPr>
              <a:t>38%</a:t>
            </a:r>
            <a:r>
              <a:rPr lang="fr-FR" sz="1600" dirty="0" smtClean="0">
                <a:latin typeface="Trebuchet MS" panose="020B0603020202020204" pitchFamily="34" charset="0"/>
              </a:rPr>
              <a:t> intéressés par une embauche mais </a:t>
            </a:r>
            <a:r>
              <a:rPr lang="fr-FR" sz="1600" b="1" dirty="0" smtClean="0">
                <a:latin typeface="Trebuchet MS" panose="020B0603020202020204" pitchFamily="34" charset="0"/>
              </a:rPr>
              <a:t>47% </a:t>
            </a:r>
            <a:r>
              <a:rPr lang="fr-FR" sz="1600" dirty="0" smtClean="0">
                <a:latin typeface="Trebuchet MS" panose="020B0603020202020204" pitchFamily="34" charset="0"/>
              </a:rPr>
              <a:t>ne savent pas </a:t>
            </a:r>
            <a:r>
              <a:rPr lang="fr-FR" sz="1600" dirty="0" smtClean="0">
                <a:latin typeface="Trebuchet MS" panose="020B0603020202020204" pitchFamily="34" charset="0"/>
                <a:sym typeface="Wingdings" panose="05000000000000000000" pitchFamily="2" charset="2"/>
              </a:rPr>
              <a:t> Pourquoi ? Méconnaissance ? </a:t>
            </a:r>
            <a:endParaRPr lang="fr-FR" sz="1600" dirty="0">
              <a:latin typeface="Trebuchet MS" panose="020B0603020202020204" pitchFamily="34" charset="0"/>
            </a:endParaRPr>
          </a:p>
        </p:txBody>
      </p:sp>
    </p:spTree>
    <p:extLst>
      <p:ext uri="{BB962C8B-B14F-4D97-AF65-F5344CB8AC3E}">
        <p14:creationId xmlns:p14="http://schemas.microsoft.com/office/powerpoint/2010/main" val="411902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7" name="Ellipse 16"/>
          <p:cNvSpPr/>
          <p:nvPr/>
        </p:nvSpPr>
        <p:spPr>
          <a:xfrm>
            <a:off x="689466" y="2779856"/>
            <a:ext cx="3384376" cy="206597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smtClean="0"/>
          </a:p>
          <a:p>
            <a:pPr algn="ctr"/>
            <a:endParaRPr lang="fr-FR" dirty="0"/>
          </a:p>
          <a:p>
            <a:pPr algn="ctr"/>
            <a:endParaRPr lang="fr-FR" b="1" i="1" dirty="0" smtClean="0"/>
          </a:p>
          <a:p>
            <a:pPr algn="ctr"/>
            <a:r>
              <a:rPr lang="fr-FR" b="1" i="1" dirty="0" smtClean="0">
                <a:latin typeface="Trebuchet MS" panose="020B0603020202020204" pitchFamily="34" charset="0"/>
              </a:rPr>
              <a:t>Avantages perçus</a:t>
            </a:r>
          </a:p>
          <a:p>
            <a:pPr algn="ctr"/>
            <a:endParaRPr lang="fr-FR" dirty="0">
              <a:latin typeface="Trebuchet MS" panose="020B0603020202020204" pitchFamily="34" charset="0"/>
            </a:endParaRPr>
          </a:p>
          <a:p>
            <a:pPr marL="285750" indent="-285750">
              <a:buFont typeface="Arial" panose="020B0604020202020204" pitchFamily="34" charset="0"/>
              <a:buChar char="•"/>
            </a:pPr>
            <a:r>
              <a:rPr lang="fr-FR" dirty="0" smtClean="0">
                <a:latin typeface="Trebuchet MS" panose="020B0603020202020204" pitchFamily="34" charset="0"/>
              </a:rPr>
              <a:t> </a:t>
            </a:r>
            <a:r>
              <a:rPr lang="fr-FR" sz="1200" dirty="0" smtClean="0">
                <a:latin typeface="Trebuchet MS" panose="020B0603020202020204" pitchFamily="34" charset="0"/>
              </a:rPr>
              <a:t>Ouverture </a:t>
            </a:r>
            <a:r>
              <a:rPr lang="fr-FR" sz="1400" dirty="0">
                <a:latin typeface="Trebuchet MS" panose="020B0603020202020204" pitchFamily="34" charset="0"/>
              </a:rPr>
              <a:t>d’esprit</a:t>
            </a:r>
          </a:p>
          <a:p>
            <a:pPr marL="285750" indent="-285750">
              <a:buFont typeface="Arial" panose="020B0604020202020204" pitchFamily="34" charset="0"/>
              <a:buChar char="•"/>
            </a:pPr>
            <a:r>
              <a:rPr lang="fr-FR" sz="1400" dirty="0" smtClean="0">
                <a:latin typeface="Trebuchet MS" panose="020B0603020202020204" pitchFamily="34" charset="0"/>
              </a:rPr>
              <a:t> </a:t>
            </a:r>
            <a:r>
              <a:rPr lang="fr-FR" sz="1400" dirty="0">
                <a:latin typeface="Trebuchet MS" panose="020B0603020202020204" pitchFamily="34" charset="0"/>
              </a:rPr>
              <a:t>Autonomie</a:t>
            </a:r>
          </a:p>
          <a:p>
            <a:pPr algn="ctr"/>
            <a:endParaRPr lang="fr-FR" dirty="0"/>
          </a:p>
          <a:p>
            <a:pPr algn="ctr"/>
            <a:endParaRPr lang="fr-FR" dirty="0" smtClean="0"/>
          </a:p>
          <a:p>
            <a:pPr algn="ctr"/>
            <a:endParaRPr lang="fr-FR" dirty="0"/>
          </a:p>
        </p:txBody>
      </p:sp>
      <p:sp>
        <p:nvSpPr>
          <p:cNvPr id="15" name="Ellipse 14"/>
          <p:cNvSpPr/>
          <p:nvPr/>
        </p:nvSpPr>
        <p:spPr>
          <a:xfrm>
            <a:off x="503671" y="646716"/>
            <a:ext cx="3564273" cy="2032638"/>
          </a:xfrm>
          <a:prstGeom prst="ellipse">
            <a:avLst/>
          </a:prstGeom>
          <a:solidFill>
            <a:srgbClr val="B7DEE8"/>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smtClean="0"/>
          </a:p>
          <a:p>
            <a:pPr algn="ctr"/>
            <a:endParaRPr lang="fr-FR" dirty="0"/>
          </a:p>
          <a:p>
            <a:pPr algn="ctr"/>
            <a:endParaRPr lang="fr-FR" b="1" i="1" dirty="0" smtClean="0"/>
          </a:p>
          <a:p>
            <a:pPr algn="ctr"/>
            <a:endParaRPr lang="fr-FR" b="1" i="1" dirty="0" smtClean="0"/>
          </a:p>
          <a:p>
            <a:pPr algn="ctr"/>
            <a:r>
              <a:rPr lang="fr-FR" b="1" i="1" dirty="0" smtClean="0">
                <a:latin typeface="Trebuchet MS" panose="020B0603020202020204" pitchFamily="34" charset="0"/>
              </a:rPr>
              <a:t>Apports potentiels</a:t>
            </a:r>
          </a:p>
          <a:p>
            <a:pPr algn="ctr"/>
            <a:endParaRPr lang="fr-FR" b="1" i="1" dirty="0" smtClean="0">
              <a:latin typeface="Trebuchet MS" panose="020B0603020202020204" pitchFamily="34" charset="0"/>
            </a:endParaRPr>
          </a:p>
          <a:p>
            <a:pPr marL="285750" indent="-285750">
              <a:buFont typeface="Arial" panose="020B0604020202020204" pitchFamily="34" charset="0"/>
              <a:buChar char="•"/>
            </a:pPr>
            <a:r>
              <a:rPr lang="fr-FR" sz="1400" dirty="0">
                <a:latin typeface="Trebuchet MS" panose="020B0603020202020204" pitchFamily="34" charset="0"/>
              </a:rPr>
              <a:t>Communication</a:t>
            </a:r>
          </a:p>
          <a:p>
            <a:pPr marL="285750" indent="-285750">
              <a:buFont typeface="Arial" panose="020B0604020202020204" pitchFamily="34" charset="0"/>
              <a:buChar char="•"/>
            </a:pPr>
            <a:r>
              <a:rPr lang="fr-FR" sz="1400" dirty="0">
                <a:latin typeface="Trebuchet MS" panose="020B0603020202020204" pitchFamily="34" charset="0"/>
              </a:rPr>
              <a:t>Psychologie</a:t>
            </a:r>
          </a:p>
          <a:p>
            <a:pPr marL="285750" indent="-285750">
              <a:buFont typeface="Arial" panose="020B0604020202020204" pitchFamily="34" charset="0"/>
              <a:buChar char="•"/>
            </a:pPr>
            <a:r>
              <a:rPr lang="fr-FR" sz="1400" dirty="0">
                <a:latin typeface="Trebuchet MS" panose="020B0603020202020204" pitchFamily="34" charset="0"/>
              </a:rPr>
              <a:t>Sociologie</a:t>
            </a:r>
          </a:p>
          <a:p>
            <a:pPr marL="285750" indent="-285750">
              <a:buFont typeface="Arial" panose="020B0604020202020204" pitchFamily="34" charset="0"/>
              <a:buChar char="•"/>
            </a:pPr>
            <a:r>
              <a:rPr lang="fr-FR" sz="1400" dirty="0">
                <a:latin typeface="Trebuchet MS" panose="020B0603020202020204" pitchFamily="34" charset="0"/>
              </a:rPr>
              <a:t>Compréhension</a:t>
            </a:r>
          </a:p>
          <a:p>
            <a:pPr marL="285750" indent="-285750">
              <a:buFont typeface="Arial" panose="020B0604020202020204" pitchFamily="34" charset="0"/>
              <a:buChar char="•"/>
            </a:pPr>
            <a:endParaRPr lang="fr-FR" sz="1400" dirty="0">
              <a:latin typeface="Trebuchet MS" panose="020B0603020202020204" pitchFamily="34" charset="0"/>
            </a:endParaRPr>
          </a:p>
          <a:p>
            <a:pPr algn="ctr"/>
            <a:endParaRPr lang="fr-FR" b="1" i="1" dirty="0"/>
          </a:p>
          <a:p>
            <a:pPr algn="ctr"/>
            <a:endParaRPr lang="fr-FR" b="1" i="1" dirty="0" smtClean="0"/>
          </a:p>
          <a:p>
            <a:pPr algn="ctr"/>
            <a:endParaRPr lang="fr-FR" dirty="0"/>
          </a:p>
          <a:p>
            <a:endParaRPr lang="fr-FR" sz="1400" dirty="0">
              <a:latin typeface="Trebuchet MS" panose="020B0603020202020204" pitchFamily="34" charset="0"/>
            </a:endParaRPr>
          </a:p>
          <a:p>
            <a:pPr marL="285750" indent="-285750">
              <a:buFont typeface="Arial" panose="020B0604020202020204" pitchFamily="34" charset="0"/>
              <a:buChar char="•"/>
            </a:pPr>
            <a:endParaRPr lang="fr-FR" sz="1400" dirty="0">
              <a:latin typeface="Trebuchet MS" panose="020B0603020202020204" pitchFamily="34" charset="0"/>
            </a:endParaRPr>
          </a:p>
        </p:txBody>
      </p:sp>
      <p:sp>
        <p:nvSpPr>
          <p:cNvPr id="16" name="Ellipse 15"/>
          <p:cNvSpPr/>
          <p:nvPr/>
        </p:nvSpPr>
        <p:spPr>
          <a:xfrm>
            <a:off x="5147241" y="655328"/>
            <a:ext cx="3647729" cy="2024026"/>
          </a:xfrm>
          <a:prstGeom prst="ellipse">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smtClean="0"/>
          </a:p>
          <a:p>
            <a:pPr algn="ctr"/>
            <a:endParaRPr lang="fr-FR" dirty="0"/>
          </a:p>
          <a:p>
            <a:pPr algn="ctr"/>
            <a:endParaRPr lang="fr-FR" b="1" i="1" dirty="0" smtClean="0"/>
          </a:p>
          <a:p>
            <a:pPr algn="ctr"/>
            <a:endParaRPr lang="fr-FR" b="1" i="1" dirty="0" smtClean="0"/>
          </a:p>
          <a:p>
            <a:pPr algn="ctr"/>
            <a:endParaRPr lang="fr-FR" b="1" i="1" dirty="0"/>
          </a:p>
          <a:p>
            <a:pPr algn="ctr"/>
            <a:endParaRPr lang="fr-FR" b="1" i="1" dirty="0" smtClean="0"/>
          </a:p>
          <a:p>
            <a:pPr algn="ctr"/>
            <a:r>
              <a:rPr lang="fr-FR" b="1" i="1" dirty="0" smtClean="0">
                <a:latin typeface="Trebuchet MS" panose="020B0603020202020204" pitchFamily="34" charset="0"/>
              </a:rPr>
              <a:t>Débouchées</a:t>
            </a:r>
          </a:p>
          <a:p>
            <a:pPr algn="ctr"/>
            <a:endParaRPr lang="fr-FR" sz="1600" b="1" i="1" dirty="0" smtClean="0">
              <a:latin typeface="Trebuchet MS" panose="020B0603020202020204" pitchFamily="34" charset="0"/>
            </a:endParaRPr>
          </a:p>
          <a:p>
            <a:pPr marL="285750" indent="-285750">
              <a:buFont typeface="Arial" panose="020B0604020202020204" pitchFamily="34" charset="0"/>
              <a:buChar char="•"/>
            </a:pPr>
            <a:r>
              <a:rPr lang="fr-FR" sz="1400" dirty="0" smtClean="0">
                <a:latin typeface="Trebuchet MS" panose="020B0603020202020204" pitchFamily="34" charset="0"/>
              </a:rPr>
              <a:t>Ressources Humaines</a:t>
            </a:r>
          </a:p>
          <a:p>
            <a:pPr marL="285750" indent="-285750">
              <a:buFont typeface="Arial" panose="020B0604020202020204" pitchFamily="34" charset="0"/>
              <a:buChar char="•"/>
            </a:pPr>
            <a:r>
              <a:rPr lang="fr-FR" sz="1400" dirty="0" smtClean="0">
                <a:latin typeface="Trebuchet MS" panose="020B0603020202020204" pitchFamily="34" charset="0"/>
              </a:rPr>
              <a:t>Communication/Marketing</a:t>
            </a:r>
          </a:p>
          <a:p>
            <a:pPr marL="285750" indent="-285750">
              <a:buFont typeface="Arial" panose="020B0604020202020204" pitchFamily="34" charset="0"/>
              <a:buChar char="•"/>
            </a:pPr>
            <a:r>
              <a:rPr lang="fr-FR" sz="1400" dirty="0" smtClean="0">
                <a:latin typeface="Trebuchet MS" panose="020B0603020202020204" pitchFamily="34" charset="0"/>
              </a:rPr>
              <a:t>Management </a:t>
            </a:r>
          </a:p>
          <a:p>
            <a:pPr marL="285750" indent="-285750">
              <a:buFont typeface="Arial" panose="020B0604020202020204" pitchFamily="34" charset="0"/>
              <a:buChar char="•"/>
            </a:pPr>
            <a:r>
              <a:rPr lang="fr-FR" sz="1400" dirty="0" smtClean="0">
                <a:latin typeface="Trebuchet MS" panose="020B0603020202020204" pitchFamily="34" charset="0"/>
              </a:rPr>
              <a:t>Formation</a:t>
            </a:r>
          </a:p>
          <a:p>
            <a:pPr marL="285750" indent="-285750">
              <a:buFont typeface="Arial" panose="020B0604020202020204" pitchFamily="34" charset="0"/>
              <a:buChar char="•"/>
            </a:pPr>
            <a:endParaRPr lang="fr-FR" sz="1600" dirty="0" smtClean="0"/>
          </a:p>
          <a:p>
            <a:pPr algn="ctr"/>
            <a:endParaRPr lang="fr-FR" b="1" i="1" dirty="0"/>
          </a:p>
          <a:p>
            <a:pPr algn="ctr"/>
            <a:endParaRPr lang="fr-FR" b="1" i="1" dirty="0" smtClean="0"/>
          </a:p>
          <a:p>
            <a:pPr algn="ctr"/>
            <a:endParaRPr lang="fr-FR" b="1" i="1" dirty="0"/>
          </a:p>
          <a:p>
            <a:pPr algn="ctr"/>
            <a:endParaRPr lang="fr-FR" dirty="0"/>
          </a:p>
          <a:p>
            <a:pPr algn="ctr"/>
            <a:endParaRPr lang="fr-FR" dirty="0" smtClean="0"/>
          </a:p>
          <a:p>
            <a:pPr algn="ctr"/>
            <a:endParaRPr lang="fr-FR" dirty="0"/>
          </a:p>
        </p:txBody>
      </p:sp>
      <p:sp>
        <p:nvSpPr>
          <p:cNvPr id="19" name="Ellipse 18"/>
          <p:cNvSpPr/>
          <p:nvPr/>
        </p:nvSpPr>
        <p:spPr>
          <a:xfrm>
            <a:off x="5364088" y="2779858"/>
            <a:ext cx="3441453" cy="1990498"/>
          </a:xfrm>
          <a:prstGeom prst="ellipse">
            <a:avLst/>
          </a:prstGeom>
          <a:solidFill>
            <a:schemeClr val="accent6">
              <a:lumMod val="40000"/>
              <a:lumOff val="6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smtClean="0"/>
          </a:p>
          <a:p>
            <a:pPr algn="ctr"/>
            <a:endParaRPr lang="fr-FR" dirty="0"/>
          </a:p>
          <a:p>
            <a:pPr algn="ctr"/>
            <a:endParaRPr lang="fr-FR" b="1" i="1" dirty="0" smtClean="0"/>
          </a:p>
          <a:p>
            <a:pPr algn="ctr"/>
            <a:endParaRPr lang="fr-FR" b="1" i="1" dirty="0" smtClean="0"/>
          </a:p>
          <a:p>
            <a:pPr algn="ctr"/>
            <a:endParaRPr lang="fr-FR" b="1" i="1" dirty="0"/>
          </a:p>
          <a:p>
            <a:pPr algn="ctr"/>
            <a:endParaRPr lang="fr-FR" b="1" i="1" dirty="0" smtClean="0"/>
          </a:p>
          <a:p>
            <a:pPr algn="ctr"/>
            <a:r>
              <a:rPr lang="fr-FR" b="1" i="1" dirty="0" smtClean="0">
                <a:latin typeface="Trebuchet MS" panose="020B0603020202020204" pitchFamily="34" charset="0"/>
              </a:rPr>
              <a:t>Inconvénients perçus</a:t>
            </a:r>
          </a:p>
          <a:p>
            <a:pPr algn="ctr"/>
            <a:endParaRPr lang="fr-FR" sz="1600" b="1" i="1" dirty="0" smtClean="0">
              <a:latin typeface="Trebuchet MS" panose="020B0603020202020204" pitchFamily="34" charset="0"/>
            </a:endParaRPr>
          </a:p>
          <a:p>
            <a:pPr marL="285750" indent="-285750">
              <a:buFont typeface="Arial" panose="020B0604020202020204" pitchFamily="34" charset="0"/>
              <a:buChar char="•"/>
            </a:pPr>
            <a:r>
              <a:rPr lang="fr-FR" sz="1400" dirty="0" smtClean="0">
                <a:latin typeface="Trebuchet MS" panose="020B0603020202020204" pitchFamily="34" charset="0"/>
              </a:rPr>
              <a:t>Manque </a:t>
            </a:r>
            <a:r>
              <a:rPr lang="fr-FR" sz="1400" dirty="0">
                <a:latin typeface="Trebuchet MS" panose="020B0603020202020204" pitchFamily="34" charset="0"/>
              </a:rPr>
              <a:t>de pratique</a:t>
            </a:r>
          </a:p>
          <a:p>
            <a:pPr marL="285750" indent="-285750">
              <a:buFont typeface="Arial" panose="020B0604020202020204" pitchFamily="34" charset="0"/>
              <a:buChar char="•"/>
            </a:pPr>
            <a:r>
              <a:rPr lang="fr-FR" sz="1400" dirty="0">
                <a:latin typeface="Trebuchet MS" panose="020B0603020202020204" pitchFamily="34" charset="0"/>
              </a:rPr>
              <a:t>Trop théorique</a:t>
            </a:r>
          </a:p>
          <a:p>
            <a:pPr algn="ctr"/>
            <a:endParaRPr lang="fr-FR" b="1" i="1" dirty="0"/>
          </a:p>
          <a:p>
            <a:pPr algn="ctr"/>
            <a:endParaRPr lang="fr-FR" b="1" i="1" dirty="0" smtClean="0"/>
          </a:p>
          <a:p>
            <a:pPr algn="ctr"/>
            <a:endParaRPr lang="fr-FR" b="1" i="1" dirty="0"/>
          </a:p>
          <a:p>
            <a:pPr algn="ctr"/>
            <a:endParaRPr lang="fr-FR" dirty="0"/>
          </a:p>
          <a:p>
            <a:pPr algn="ctr"/>
            <a:endParaRPr lang="fr-FR" dirty="0" smtClean="0"/>
          </a:p>
          <a:p>
            <a:pPr algn="ctr"/>
            <a:endParaRPr lang="fr-FR" dirty="0"/>
          </a:p>
        </p:txBody>
      </p:sp>
      <p:sp>
        <p:nvSpPr>
          <p:cNvPr id="11" name="ZoneTexte 10"/>
          <p:cNvSpPr txBox="1"/>
          <p:nvPr/>
        </p:nvSpPr>
        <p:spPr>
          <a:xfrm>
            <a:off x="1933575" y="151303"/>
            <a:ext cx="5869061" cy="369332"/>
          </a:xfrm>
          <a:prstGeom prst="rect">
            <a:avLst/>
          </a:prstGeom>
          <a:noFill/>
        </p:spPr>
        <p:txBody>
          <a:bodyPr wrap="square" rtlCol="0">
            <a:spAutoFit/>
          </a:bodyPr>
          <a:lstStyle/>
          <a:p>
            <a:r>
              <a:rPr lang="fr-FR" b="1" dirty="0" smtClean="0">
                <a:latin typeface="Trebuchet MS" panose="020B0603020202020204" pitchFamily="34" charset="0"/>
              </a:rPr>
              <a:t>Les mots qui viennent à l’esprit pour évoqués les : </a:t>
            </a:r>
            <a:endParaRPr lang="fr-FR" b="1" dirty="0">
              <a:latin typeface="Trebuchet MS" panose="020B0603020202020204" pitchFamily="34" charset="0"/>
            </a:endParaRPr>
          </a:p>
        </p:txBody>
      </p:sp>
    </p:spTree>
    <p:extLst>
      <p:ext uri="{BB962C8B-B14F-4D97-AF65-F5344CB8AC3E}">
        <p14:creationId xmlns:p14="http://schemas.microsoft.com/office/powerpoint/2010/main" val="65352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lvl="0" algn="just">
              <a:buNone/>
            </a:pPr>
            <a:r>
              <a:rPr lang="fr-FR" sz="1400" dirty="0"/>
              <a:t> </a:t>
            </a:r>
          </a:p>
          <a:p>
            <a:pPr lvl="0"/>
            <a:r>
              <a:rPr lang="fr-FR" sz="1400" b="1" dirty="0" smtClean="0"/>
              <a:t> Anne </a:t>
            </a:r>
            <a:r>
              <a:rPr lang="fr-FR" sz="1400" b="1" dirty="0"/>
              <a:t>REBOUD</a:t>
            </a:r>
            <a:r>
              <a:rPr lang="fr-FR" sz="1400" dirty="0"/>
              <a:t>, directrice de l’Insertion professionnelle, Université de Nantes </a:t>
            </a:r>
          </a:p>
          <a:p>
            <a:pPr>
              <a:buNone/>
            </a:pPr>
            <a:endParaRPr lang="fr-FR" sz="2000" i="1" dirty="0" smtClean="0"/>
          </a:p>
          <a:p>
            <a:pPr algn="just">
              <a:buNone/>
            </a:pPr>
            <a:r>
              <a:rPr lang="fr-FR" sz="1400" i="1" dirty="0" smtClean="0"/>
              <a:t>L’insertion </a:t>
            </a:r>
            <a:r>
              <a:rPr lang="fr-FR" sz="1400" i="1" dirty="0"/>
              <a:t>professionnelle des diplômés SHS : dispositifs et chiffres clés. </a:t>
            </a:r>
            <a:endParaRPr lang="fr-FR" sz="1400" i="1" dirty="0" smtClean="0"/>
          </a:p>
          <a:p>
            <a:pPr algn="just">
              <a:buNone/>
            </a:pPr>
            <a:r>
              <a:rPr lang="fr-FR" sz="1400" i="1" dirty="0" smtClean="0"/>
              <a:t>L’exemple </a:t>
            </a:r>
            <a:r>
              <a:rPr lang="fr-FR" sz="1400" i="1" dirty="0"/>
              <a:t>de l’opération « Littéraires en entreprise »</a:t>
            </a:r>
            <a:endParaRPr lang="fr-FR" altLang="fr-FR" sz="1400" b="1" dirty="0" smtClean="0">
              <a:solidFill>
                <a:srgbClr val="3C3C3B"/>
              </a:solidFill>
              <a:ea typeface="ヒラギノ角ゴ Pro W3" charset="-128"/>
            </a:endParaRP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299164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lvl="0" algn="just">
              <a:buNone/>
            </a:pPr>
            <a:r>
              <a:rPr lang="fr-FR" sz="1400" dirty="0"/>
              <a:t> </a:t>
            </a:r>
          </a:p>
          <a:p>
            <a:pPr lvl="0"/>
            <a:r>
              <a:rPr lang="fr-FR" sz="1400" b="1" dirty="0" smtClean="0"/>
              <a:t> Philippe </a:t>
            </a:r>
            <a:r>
              <a:rPr lang="fr-FR" sz="1400" b="1" dirty="0"/>
              <a:t>LENOIR</a:t>
            </a:r>
            <a:r>
              <a:rPr lang="fr-FR" sz="1400" dirty="0"/>
              <a:t>, directeur de la Formation continue de l’Université de Nantes </a:t>
            </a:r>
          </a:p>
          <a:p>
            <a:pPr>
              <a:buNone/>
            </a:pPr>
            <a:endParaRPr lang="fr-FR" sz="2000" i="1" dirty="0" smtClean="0"/>
          </a:p>
          <a:p>
            <a:pPr algn="just">
              <a:buNone/>
            </a:pPr>
            <a:r>
              <a:rPr lang="fr-FR" sz="1400" i="1" dirty="0" smtClean="0"/>
              <a:t>L’Université </a:t>
            </a:r>
            <a:r>
              <a:rPr lang="fr-FR" sz="1400" i="1" dirty="0"/>
              <a:t>de Nantes, 1</a:t>
            </a:r>
            <a:r>
              <a:rPr lang="fr-FR" sz="1400" i="1" baseline="30000" dirty="0"/>
              <a:t>er</a:t>
            </a:r>
            <a:r>
              <a:rPr lang="fr-FR" sz="1400" i="1" dirty="0"/>
              <a:t> acteur de la Formation Continue en Pays de la Loire. </a:t>
            </a:r>
            <a:endParaRPr lang="fr-FR" sz="1400" i="1" dirty="0" smtClean="0"/>
          </a:p>
          <a:p>
            <a:pPr algn="just">
              <a:buNone/>
            </a:pPr>
            <a:r>
              <a:rPr lang="fr-FR" sz="1400" i="1" dirty="0" smtClean="0"/>
              <a:t>Focus </a:t>
            </a:r>
            <a:r>
              <a:rPr lang="fr-FR" sz="1400" i="1" dirty="0"/>
              <a:t>sur le parcours « Manager responsable » </a:t>
            </a:r>
            <a:endParaRPr lang="fr-FR" altLang="fr-FR" sz="1400" b="1" dirty="0" smtClean="0">
              <a:solidFill>
                <a:srgbClr val="3C3C3B"/>
              </a:solidFill>
              <a:ea typeface="ヒラギノ角ゴ Pro W3" charset="-128"/>
            </a:endParaRP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20672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4403731" y="1052736"/>
            <a:ext cx="434473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lgn="ctr">
              <a:spcBef>
                <a:spcPct val="0"/>
              </a:spcBef>
              <a:buFontTx/>
              <a:buNone/>
            </a:pPr>
            <a:endParaRPr lang="fr-FR" sz="1600" i="1" dirty="0" smtClean="0"/>
          </a:p>
          <a:p>
            <a:pPr algn="ctr">
              <a:spcBef>
                <a:spcPct val="0"/>
              </a:spcBef>
              <a:buNone/>
            </a:pPr>
            <a:r>
              <a:rPr lang="fr-FR" sz="1400" dirty="0"/>
              <a:t> </a:t>
            </a:r>
            <a:r>
              <a:rPr lang="fr-FR" sz="2000" i="1" dirty="0" smtClean="0">
                <a:ea typeface="ヒラギノ角ゴ Pro W3" charset="-128"/>
              </a:rPr>
              <a:t>2</a:t>
            </a:r>
            <a:r>
              <a:rPr lang="fr-FR" altLang="fr-FR" sz="2000" i="1" baseline="30000" dirty="0" smtClean="0">
                <a:ea typeface="ヒラギノ角ゴ Pro W3" charset="-128"/>
              </a:rPr>
              <a:t>e</a:t>
            </a:r>
            <a:r>
              <a:rPr lang="fr-FR" altLang="fr-FR" sz="2000" i="1" dirty="0" smtClean="0">
                <a:ea typeface="ヒラギノ角ゴ Pro W3" charset="-128"/>
              </a:rPr>
              <a:t> </a:t>
            </a:r>
            <a:r>
              <a:rPr lang="fr-FR" altLang="fr-FR" sz="2000" i="1" dirty="0">
                <a:ea typeface="ヒラギノ角ゴ Pro W3" charset="-128"/>
              </a:rPr>
              <a:t>table ronde : </a:t>
            </a:r>
            <a:endParaRPr lang="fr-FR" altLang="fr-FR" sz="2000" i="1" dirty="0" smtClean="0">
              <a:ea typeface="ヒラギノ角ゴ Pro W3" charset="-128"/>
            </a:endParaRPr>
          </a:p>
          <a:p>
            <a:pPr algn="ctr">
              <a:spcBef>
                <a:spcPct val="0"/>
              </a:spcBef>
              <a:buNone/>
            </a:pPr>
            <a:endParaRPr lang="fr-FR" altLang="fr-FR" sz="1400" i="1" dirty="0">
              <a:ea typeface="ヒラギノ角ゴ Pro W3" charset="-128"/>
            </a:endParaRPr>
          </a:p>
          <a:p>
            <a:pPr algn="ctr">
              <a:spcBef>
                <a:spcPct val="0"/>
              </a:spcBef>
              <a:spcAft>
                <a:spcPts val="600"/>
              </a:spcAft>
              <a:buNone/>
            </a:pPr>
            <a:r>
              <a:rPr lang="fr-FR" altLang="fr-FR" sz="2000" i="1" dirty="0">
                <a:ea typeface="ヒラギノ角ゴ Pro W3" charset="-128"/>
              </a:rPr>
              <a:t>« </a:t>
            </a:r>
            <a:r>
              <a:rPr lang="fr-FR" altLang="fr-FR" sz="2000" i="1" dirty="0" smtClean="0">
                <a:ea typeface="ヒラギノ角ゴ Pro W3" charset="-128"/>
              </a:rPr>
              <a:t>Innover avec l’Université</a:t>
            </a:r>
            <a:r>
              <a:rPr lang="fr-FR" altLang="fr-FR" sz="2000" i="1" dirty="0">
                <a:ea typeface="ヒラギノ角ゴ Pro W3" charset="-128"/>
              </a:rPr>
              <a:t> »</a:t>
            </a:r>
          </a:p>
          <a:p>
            <a:pPr lvl="0" algn="just">
              <a:buNone/>
            </a:pPr>
            <a:endParaRPr lang="fr-FR" sz="1400" dirty="0"/>
          </a:p>
          <a:p>
            <a:pPr>
              <a:buNone/>
            </a:pPr>
            <a:endParaRPr lang="fr-FR" sz="2000" i="1" dirty="0" smtClean="0"/>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2" y="806884"/>
            <a:ext cx="4440243" cy="413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930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lgn="ctr">
              <a:spcBef>
                <a:spcPct val="0"/>
              </a:spcBef>
              <a:buNone/>
            </a:pPr>
            <a:r>
              <a:rPr lang="fr-FR" i="1" dirty="0" smtClean="0"/>
              <a:t>Témoignages </a:t>
            </a:r>
            <a:r>
              <a:rPr lang="fr-FR" i="1" dirty="0"/>
              <a:t>à deux voix</a:t>
            </a:r>
          </a:p>
          <a:p>
            <a:pPr algn="ctr">
              <a:spcBef>
                <a:spcPct val="0"/>
              </a:spcBef>
              <a:buFontTx/>
              <a:buNone/>
            </a:pPr>
            <a:endParaRPr lang="fr-FR" i="1" dirty="0" smtClean="0"/>
          </a:p>
          <a:p>
            <a:pPr lvl="0" algn="just"/>
            <a:r>
              <a:rPr lang="fr-FR" sz="1200" b="1" dirty="0" smtClean="0"/>
              <a:t> </a:t>
            </a:r>
            <a:r>
              <a:rPr lang="fr-FR" sz="1400" b="1" dirty="0" smtClean="0"/>
              <a:t>Nicolas </a:t>
            </a:r>
            <a:r>
              <a:rPr lang="fr-FR" sz="1400" b="1" dirty="0"/>
              <a:t>RAUTUREAU, </a:t>
            </a:r>
            <a:r>
              <a:rPr lang="fr-FR" sz="1400" dirty="0"/>
              <a:t>enseignant-chercheur en Sciences Economiques, LEMNA, IEMN-IAE, Université de Nantes</a:t>
            </a:r>
          </a:p>
          <a:p>
            <a:r>
              <a:rPr lang="fr-FR" sz="1400" b="1" dirty="0"/>
              <a:t> Anne-Claire PERIN, </a:t>
            </a:r>
            <a:r>
              <a:rPr lang="fr-FR" sz="1400" dirty="0"/>
              <a:t>DRH, Banque Populaire Atlantique</a:t>
            </a:r>
          </a:p>
          <a:p>
            <a:pPr>
              <a:buNone/>
            </a:pPr>
            <a:endParaRPr lang="fr-FR" sz="1600" i="1" dirty="0"/>
          </a:p>
          <a:p>
            <a:pPr algn="just">
              <a:buNone/>
            </a:pPr>
            <a:r>
              <a:rPr lang="fr-FR" sz="1400" i="1" dirty="0"/>
              <a:t>La Chaire Banque, Finance, Assurance (Banque Populaire et Caisse d’Epargne) : le mécénat au service de </a:t>
            </a:r>
            <a:r>
              <a:rPr lang="fr-FR" sz="1400" i="1" dirty="0" smtClean="0"/>
              <a:t>l’innovation</a:t>
            </a:r>
            <a:endParaRPr lang="fr-FR" sz="1400" b="1" dirty="0"/>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235191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lgn="ctr">
              <a:spcBef>
                <a:spcPct val="0"/>
              </a:spcBef>
              <a:buFontTx/>
              <a:buNone/>
            </a:pPr>
            <a:r>
              <a:rPr lang="fr-FR" i="1" dirty="0" smtClean="0"/>
              <a:t>Témoignages à deux voix</a:t>
            </a:r>
          </a:p>
          <a:p>
            <a:pPr algn="ctr">
              <a:spcBef>
                <a:spcPct val="0"/>
              </a:spcBef>
              <a:buFontTx/>
              <a:buNone/>
            </a:pPr>
            <a:endParaRPr lang="fr-FR" sz="1600" i="1" dirty="0" smtClean="0"/>
          </a:p>
          <a:p>
            <a:pPr lvl="0" algn="just"/>
            <a:r>
              <a:rPr lang="fr-FR" sz="1200" b="1" dirty="0" smtClean="0"/>
              <a:t> </a:t>
            </a:r>
            <a:r>
              <a:rPr lang="fr-FR" sz="1400" b="1" dirty="0" smtClean="0"/>
              <a:t>Sandrine </a:t>
            </a:r>
            <a:r>
              <a:rPr lang="fr-FR" sz="1400" b="1" dirty="0"/>
              <a:t>ROUSSEAUX</a:t>
            </a:r>
            <a:r>
              <a:rPr lang="fr-FR" sz="1400" dirty="0"/>
              <a:t>,  responsable scientifique de C.E.C - Cellule Economie Circulaire (filiale CAPACITÉS)</a:t>
            </a:r>
          </a:p>
          <a:p>
            <a:pPr algn="just"/>
            <a:r>
              <a:rPr lang="fr-FR" sz="1400" b="1" dirty="0"/>
              <a:t> Franck PILARD</a:t>
            </a:r>
            <a:r>
              <a:rPr lang="fr-FR" sz="1400" dirty="0"/>
              <a:t>, directeur Commerce Valorisation Collectivités – Région Centre Ouest, Veolia</a:t>
            </a:r>
          </a:p>
          <a:p>
            <a:pPr>
              <a:buNone/>
            </a:pPr>
            <a:endParaRPr lang="fr-FR" sz="1200" i="1" dirty="0"/>
          </a:p>
          <a:p>
            <a:pPr algn="just">
              <a:buNone/>
            </a:pPr>
            <a:r>
              <a:rPr lang="fr-FR" sz="1400" i="1" dirty="0"/>
              <a:t>Accompagnement des démarches d’optimisation des ressources des entreprises et des collectivités.  Retour sur la prestation réalisée pour Véolia (expertise juridique sur l’évolution du cadre réglementaire en matière de gestion des déchets</a:t>
            </a:r>
            <a:r>
              <a:rPr lang="fr-FR" sz="1400" i="1" dirty="0" smtClean="0"/>
              <a:t>)</a:t>
            </a:r>
            <a:endParaRPr lang="fr-FR" sz="1400" b="1" dirty="0"/>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81673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lvl="0" algn="just">
              <a:buNone/>
            </a:pPr>
            <a:r>
              <a:rPr lang="fr-FR" sz="1400" dirty="0"/>
              <a:t> </a:t>
            </a:r>
          </a:p>
          <a:p>
            <a:pPr lvl="0" algn="just"/>
            <a:r>
              <a:rPr lang="fr-FR" sz="1400" b="1" dirty="0" smtClean="0"/>
              <a:t> Christine </a:t>
            </a:r>
            <a:r>
              <a:rPr lang="fr-FR" sz="1400" b="1" dirty="0"/>
              <a:t>JEOFFRION</a:t>
            </a:r>
            <a:r>
              <a:rPr lang="fr-FR" sz="1400" dirty="0"/>
              <a:t>, enseignant-chercheur en Psychologie sociale, du travail et des organisations, LPPL, UFR Psychologie</a:t>
            </a:r>
          </a:p>
          <a:p>
            <a:pPr>
              <a:buNone/>
            </a:pPr>
            <a:endParaRPr lang="fr-FR" sz="2000" i="1" dirty="0" smtClean="0"/>
          </a:p>
          <a:p>
            <a:pPr algn="just">
              <a:buNone/>
            </a:pPr>
            <a:r>
              <a:rPr lang="fr-FR" sz="1400" i="1" dirty="0" smtClean="0"/>
              <a:t>Recherche </a:t>
            </a:r>
            <a:r>
              <a:rPr lang="fr-FR" sz="1400" i="1" dirty="0"/>
              <a:t>et expertise : De l’identification des facteurs de risques psycho-socio-organisationnels à l’amélioration de la qualité de vie au travail : le rôle crucial du management </a:t>
            </a:r>
            <a:endParaRPr lang="fr-FR" altLang="fr-FR" sz="1400" b="1" dirty="0" smtClean="0">
              <a:solidFill>
                <a:srgbClr val="3C3C3B"/>
              </a:solidFill>
              <a:ea typeface="ヒラギノ角ゴ Pro W3" charset="-128"/>
            </a:endParaRP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231586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lvl="0" algn="just">
              <a:buNone/>
            </a:pPr>
            <a:r>
              <a:rPr lang="fr-FR" sz="1400" dirty="0"/>
              <a:t> </a:t>
            </a:r>
          </a:p>
          <a:p>
            <a:pPr lvl="0"/>
            <a:r>
              <a:rPr lang="fr-FR" sz="1400" b="1" dirty="0" smtClean="0"/>
              <a:t> Pierre </a:t>
            </a:r>
            <a:r>
              <a:rPr lang="fr-FR" sz="1400" b="1" dirty="0"/>
              <a:t>MARECHAUX</a:t>
            </a:r>
            <a:r>
              <a:rPr lang="fr-FR" sz="1400" dirty="0"/>
              <a:t>, enseignant-chercheur en langue et littérature latines, L’</a:t>
            </a:r>
            <a:r>
              <a:rPr lang="fr-FR" sz="1400" dirty="0" err="1"/>
              <a:t>AmO</a:t>
            </a:r>
            <a:r>
              <a:rPr lang="fr-FR" sz="1400" dirty="0"/>
              <a:t>, UFR Lettres</a:t>
            </a:r>
          </a:p>
          <a:p>
            <a:pPr>
              <a:buNone/>
            </a:pPr>
            <a:endParaRPr lang="fr-FR" sz="2000" i="1" dirty="0" smtClean="0"/>
          </a:p>
          <a:p>
            <a:pPr>
              <a:buNone/>
            </a:pPr>
            <a:r>
              <a:rPr lang="fr-FR" sz="1400" i="1" dirty="0" smtClean="0"/>
              <a:t>"</a:t>
            </a:r>
            <a:r>
              <a:rPr lang="fr-FR" sz="1400" i="1" dirty="0"/>
              <a:t>Grammaire de l’olfaction", "mythologie des lessives": la recherche en littérature comme outil de marketing de l’industrie du luxe et de l’industrie des biens de consommation </a:t>
            </a:r>
            <a:endParaRPr lang="fr-FR" altLang="fr-FR" sz="1400" b="1" dirty="0" smtClean="0">
              <a:solidFill>
                <a:srgbClr val="3C3C3B"/>
              </a:solidFill>
              <a:ea typeface="ヒラギノ角ゴ Pro W3" charset="-128"/>
            </a:endParaRP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33344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lvl="0" algn="just">
              <a:buNone/>
            </a:pPr>
            <a:r>
              <a:rPr lang="fr-FR" sz="1400" dirty="0"/>
              <a:t> </a:t>
            </a:r>
          </a:p>
          <a:p>
            <a:pPr lvl="0" algn="just"/>
            <a:r>
              <a:rPr lang="fr-FR" sz="1400" b="1" dirty="0" smtClean="0"/>
              <a:t> Arnaud </a:t>
            </a:r>
            <a:r>
              <a:rPr lang="fr-FR" sz="1400" b="1" dirty="0"/>
              <a:t>TRENVOUEZ</a:t>
            </a:r>
            <a:r>
              <a:rPr lang="fr-FR" sz="1400" dirty="0"/>
              <a:t>, docteur en </a:t>
            </a:r>
            <a:r>
              <a:rPr lang="fr-FR" sz="1400" dirty="0" smtClean="0"/>
              <a:t>STAPS </a:t>
            </a:r>
            <a:r>
              <a:rPr lang="fr-FR" sz="1400" dirty="0"/>
              <a:t>(sciences et techniques des activités physiques et sportives)</a:t>
            </a:r>
            <a:r>
              <a:rPr lang="fr-FR" sz="1400" dirty="0" smtClean="0"/>
              <a:t>, </a:t>
            </a:r>
            <a:r>
              <a:rPr lang="fr-FR" sz="1400" dirty="0"/>
              <a:t>ingénieur de recherche au sein du service R&amp;D de l’entreprise </a:t>
            </a:r>
            <a:r>
              <a:rPr lang="fr-FR" sz="1400" dirty="0" err="1"/>
              <a:t>PerformanSe</a:t>
            </a:r>
            <a:endParaRPr lang="fr-FR" sz="1400" dirty="0"/>
          </a:p>
          <a:p>
            <a:pPr>
              <a:buNone/>
            </a:pPr>
            <a:endParaRPr lang="fr-FR" sz="2000" i="1" dirty="0" smtClean="0"/>
          </a:p>
          <a:p>
            <a:pPr algn="just">
              <a:buNone/>
            </a:pPr>
            <a:r>
              <a:rPr lang="fr-FR" sz="1400" i="1" dirty="0"/>
              <a:t>Des sciences du sport aux ressources humaines : concilier enjeux de recherche et de conception. Retour d’expérience d’une collaboration de recherche sur l’adaptation de la cognition collective avec une entreprise éditeur de solutions d’aide à la décision pour l’évaluation et le développement des compétences en milieu professionnel (thèse CIFRE)  </a:t>
            </a:r>
            <a:endParaRPr lang="fr-FR" altLang="fr-FR" sz="1400" b="1" dirty="0" smtClean="0">
              <a:solidFill>
                <a:srgbClr val="3C3C3B"/>
              </a:solidFill>
              <a:ea typeface="ヒラギノ角ゴ Pro W3" charset="-128"/>
            </a:endParaRP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23840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lgn="ctr">
              <a:spcBef>
                <a:spcPct val="0"/>
              </a:spcBef>
              <a:spcAft>
                <a:spcPts val="600"/>
              </a:spcAft>
              <a:buFontTx/>
              <a:buNone/>
            </a:pPr>
            <a:r>
              <a:rPr lang="fr-FR" altLang="fr-FR" i="1" dirty="0" smtClean="0">
                <a:ea typeface="ヒラギノ角ゴ Pro W3" charset="-128"/>
              </a:rPr>
              <a:t>Ouverture de la soirée</a:t>
            </a:r>
          </a:p>
          <a:p>
            <a:pPr algn="ctr">
              <a:spcBef>
                <a:spcPct val="0"/>
              </a:spcBef>
              <a:buFontTx/>
              <a:buNone/>
            </a:pPr>
            <a:endParaRPr lang="fr-FR" sz="1600" i="1" dirty="0" smtClean="0"/>
          </a:p>
          <a:p>
            <a:pPr algn="just">
              <a:spcAft>
                <a:spcPts val="600"/>
              </a:spcAft>
            </a:pPr>
            <a:r>
              <a:rPr lang="fr-FR" sz="1200" b="1" dirty="0" smtClean="0"/>
              <a:t> </a:t>
            </a:r>
            <a:r>
              <a:rPr lang="fr-FR" sz="1400" b="1" dirty="0"/>
              <a:t>Olivier LABOUX</a:t>
            </a:r>
            <a:r>
              <a:rPr lang="fr-FR" sz="1400" dirty="0"/>
              <a:t>, président de l’Université de </a:t>
            </a:r>
            <a:r>
              <a:rPr lang="fr-FR" sz="1400" dirty="0" smtClean="0"/>
              <a:t>Nantes</a:t>
            </a:r>
            <a:endParaRPr lang="fr-FR" sz="1400" b="1" dirty="0" smtClean="0"/>
          </a:p>
          <a:p>
            <a:pPr algn="just">
              <a:spcAft>
                <a:spcPts val="600"/>
              </a:spcAft>
            </a:pPr>
            <a:r>
              <a:rPr lang="fr-FR" sz="1400" b="1" dirty="0" smtClean="0"/>
              <a:t> Vincent </a:t>
            </a:r>
            <a:r>
              <a:rPr lang="fr-FR" sz="1400" b="1" dirty="0"/>
              <a:t>CHARPIN</a:t>
            </a:r>
            <a:r>
              <a:rPr lang="fr-FR" sz="1400" dirty="0"/>
              <a:t>, président du MEDEF 44, vice-président du MEDEF Pays de la Loire</a:t>
            </a:r>
          </a:p>
          <a:p>
            <a:pPr algn="just">
              <a:spcAft>
                <a:spcPts val="600"/>
              </a:spcAft>
            </a:pPr>
            <a:r>
              <a:rPr lang="fr-FR" sz="1400" b="1" dirty="0" smtClean="0"/>
              <a:t> Gérald </a:t>
            </a:r>
            <a:r>
              <a:rPr lang="fr-FR" sz="1400" b="1" dirty="0"/>
              <a:t>LIGNON</a:t>
            </a:r>
            <a:r>
              <a:rPr lang="fr-FR" sz="1400" dirty="0"/>
              <a:t>, directeur AIRBUS Opérations SAS Etablissement de Saint-Nazaire</a:t>
            </a:r>
          </a:p>
          <a:p>
            <a:pPr algn="just">
              <a:spcAft>
                <a:spcPts val="600"/>
              </a:spcAft>
            </a:pPr>
            <a:r>
              <a:rPr lang="fr-FR" sz="1400" b="1" dirty="0" smtClean="0"/>
              <a:t> Arnauld </a:t>
            </a:r>
            <a:r>
              <a:rPr lang="fr-FR" sz="1400" b="1" dirty="0"/>
              <a:t>LECLERC</a:t>
            </a:r>
            <a:r>
              <a:rPr lang="fr-FR" sz="1400" dirty="0"/>
              <a:t>, directeur de la Maison des Sciences de l’Homme Ange </a:t>
            </a:r>
            <a:r>
              <a:rPr lang="fr-FR" sz="1400" dirty="0" err="1"/>
              <a:t>Guépin</a:t>
            </a:r>
            <a:r>
              <a:rPr lang="fr-FR" altLang="fr-FR" sz="1400" b="1" dirty="0" smtClean="0">
                <a:solidFill>
                  <a:srgbClr val="3C3C3B"/>
                </a:solidFill>
                <a:ea typeface="ヒラギノ角ゴ Pro W3" charset="-128"/>
              </a:rPr>
              <a:t> </a:t>
            </a: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3411010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lvl="0" algn="just">
              <a:buNone/>
            </a:pPr>
            <a:r>
              <a:rPr lang="fr-FR" sz="1400" dirty="0"/>
              <a:t> </a:t>
            </a:r>
          </a:p>
          <a:p>
            <a:pPr lvl="0" algn="just"/>
            <a:r>
              <a:rPr lang="fr-FR" sz="1400" b="1" dirty="0" smtClean="0"/>
              <a:t> Anne-Marie </a:t>
            </a:r>
            <a:r>
              <a:rPr lang="fr-FR" sz="1400" b="1" dirty="0"/>
              <a:t>HAUTE</a:t>
            </a:r>
            <a:r>
              <a:rPr lang="fr-FR" sz="1400" dirty="0"/>
              <a:t>, docteure en archéologie, CEO, </a:t>
            </a:r>
            <a:r>
              <a:rPr lang="fr-FR" sz="1400" dirty="0" err="1"/>
              <a:t>Pilgrim</a:t>
            </a:r>
            <a:r>
              <a:rPr lang="fr-FR" sz="1400" dirty="0"/>
              <a:t> </a:t>
            </a:r>
            <a:r>
              <a:rPr lang="fr-FR" sz="1400" dirty="0" err="1" smtClean="0"/>
              <a:t>Technology</a:t>
            </a:r>
            <a:endParaRPr lang="fr-FR" sz="1400" dirty="0" smtClean="0"/>
          </a:p>
          <a:p>
            <a:pPr lvl="0" algn="just">
              <a:buNone/>
            </a:pPr>
            <a:endParaRPr lang="fr-FR" sz="1400" i="1" dirty="0"/>
          </a:p>
          <a:p>
            <a:pPr lvl="0" algn="just">
              <a:buNone/>
            </a:pPr>
            <a:r>
              <a:rPr lang="fr-FR" sz="1400" i="1" dirty="0" smtClean="0"/>
              <a:t>Parcours et choix professionnels</a:t>
            </a:r>
            <a:r>
              <a:rPr lang="fr-FR" sz="1400" i="1" dirty="0"/>
              <a:t> </a:t>
            </a:r>
            <a:endParaRPr lang="fr-FR" altLang="fr-FR" sz="1400" b="1" dirty="0" smtClean="0">
              <a:solidFill>
                <a:srgbClr val="3C3C3B"/>
              </a:solidFill>
              <a:ea typeface="ヒラギノ角ゴ Pro W3" charset="-128"/>
            </a:endParaRP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224657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lgn="ctr">
              <a:spcBef>
                <a:spcPct val="0"/>
              </a:spcBef>
              <a:spcAft>
                <a:spcPts val="1200"/>
              </a:spcAft>
              <a:buFontTx/>
              <a:buNone/>
            </a:pPr>
            <a:r>
              <a:rPr lang="fr-FR" altLang="fr-FR" sz="2000" i="1" dirty="0">
                <a:ea typeface="ヒラギノ角ゴ Pro W3" charset="-128"/>
              </a:rPr>
              <a:t>Echanges-débat avec le public</a:t>
            </a:r>
          </a:p>
          <a:p>
            <a:pPr lvl="0" algn="just">
              <a:buNone/>
            </a:pPr>
            <a:endParaRPr lang="fr-FR" sz="2400" dirty="0">
              <a:latin typeface="Trebuchet MS"/>
              <a:cs typeface="Trebuchet MS"/>
            </a:endParaRPr>
          </a:p>
          <a:p>
            <a:pPr lvl="0" algn="ctr">
              <a:buNone/>
            </a:pPr>
            <a:r>
              <a:rPr lang="fr-FR" sz="1600" dirty="0">
                <a:latin typeface="Trebuchet MS"/>
                <a:cs typeface="Trebuchet MS"/>
              </a:rPr>
              <a:t>Pour toutes questions concernant les relations université - entreprises :</a:t>
            </a:r>
          </a:p>
          <a:p>
            <a:pPr algn="ctr" eaLnBrk="1" hangingPunct="1">
              <a:buNone/>
            </a:pPr>
            <a:r>
              <a:rPr lang="fr-FR" altLang="fr-FR" sz="1600" b="1" dirty="0">
                <a:solidFill>
                  <a:srgbClr val="000000"/>
                </a:solidFill>
                <a:cs typeface="Arial" charset="0"/>
              </a:rPr>
              <a:t>02 72 64 88 88</a:t>
            </a:r>
          </a:p>
          <a:p>
            <a:pPr algn="ctr" eaLnBrk="1" hangingPunct="1">
              <a:buNone/>
            </a:pPr>
            <a:r>
              <a:rPr lang="fr-FR" altLang="fr-FR" sz="1600" dirty="0">
                <a:solidFill>
                  <a:srgbClr val="4D4D4D"/>
                </a:solidFill>
                <a:cs typeface="Arial" charset="0"/>
              </a:rPr>
              <a:t>espace.entreprises@univ-nantes.fr</a:t>
            </a:r>
          </a:p>
          <a:p>
            <a:pPr algn="ctr" eaLnBrk="1" hangingPunct="1">
              <a:buNone/>
            </a:pPr>
            <a:r>
              <a:rPr lang="fr-FR" altLang="fr-FR" sz="1600" b="1" u="sng" dirty="0" smtClean="0">
                <a:cs typeface="Arial" charset="0"/>
              </a:rPr>
              <a:t>www.entreprises.univ-nantes.fr</a:t>
            </a:r>
            <a:endParaRPr lang="fr-FR" sz="1600" b="1" dirty="0"/>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413475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lgn="ctr">
              <a:spcBef>
                <a:spcPct val="0"/>
              </a:spcBef>
              <a:buNone/>
            </a:pPr>
            <a:r>
              <a:rPr lang="fr-FR" altLang="fr-FR" i="1" dirty="0" smtClean="0">
                <a:ea typeface="ヒラギノ角ゴ Pro W3" charset="-128"/>
              </a:rPr>
              <a:t>Introduction </a:t>
            </a:r>
            <a:r>
              <a:rPr lang="fr-FR" altLang="fr-FR" i="1" dirty="0">
                <a:ea typeface="ヒラギノ角ゴ Pro W3" charset="-128"/>
              </a:rPr>
              <a:t>à la 1</a:t>
            </a:r>
            <a:r>
              <a:rPr lang="fr-FR" altLang="fr-FR" i="1" baseline="30000" dirty="0">
                <a:ea typeface="ヒラギノ角ゴ Pro W3" charset="-128"/>
              </a:rPr>
              <a:t>ère</a:t>
            </a:r>
            <a:r>
              <a:rPr lang="fr-FR" altLang="fr-FR" i="1" dirty="0">
                <a:ea typeface="ヒラギノ角ゴ Pro W3" charset="-128"/>
              </a:rPr>
              <a:t> table ronde : </a:t>
            </a:r>
            <a:endParaRPr lang="fr-FR" altLang="fr-FR" i="1" dirty="0" smtClean="0">
              <a:ea typeface="ヒラギノ角ゴ Pro W3" charset="-128"/>
            </a:endParaRPr>
          </a:p>
          <a:p>
            <a:pPr algn="ctr">
              <a:spcBef>
                <a:spcPct val="0"/>
              </a:spcBef>
              <a:spcAft>
                <a:spcPts val="600"/>
              </a:spcAft>
              <a:buNone/>
            </a:pPr>
            <a:r>
              <a:rPr lang="fr-FR" altLang="fr-FR" i="1" dirty="0" smtClean="0">
                <a:ea typeface="ヒラギノ角ゴ Pro W3" charset="-128"/>
              </a:rPr>
              <a:t>«</a:t>
            </a:r>
            <a:r>
              <a:rPr lang="fr-FR" altLang="fr-FR" i="1" dirty="0">
                <a:ea typeface="ヒラギノ角ゴ Pro W3" charset="-128"/>
              </a:rPr>
              <a:t> Recruter et former ses collaborateurs à l’Université »</a:t>
            </a:r>
          </a:p>
          <a:p>
            <a:pPr algn="ctr">
              <a:spcBef>
                <a:spcPct val="0"/>
              </a:spcBef>
              <a:buFontTx/>
              <a:buNone/>
            </a:pPr>
            <a:endParaRPr lang="fr-FR" sz="1600" i="1" dirty="0" smtClean="0"/>
          </a:p>
          <a:p>
            <a:pPr lvl="0" algn="just"/>
            <a:r>
              <a:rPr lang="fr-FR" sz="1200" b="1" dirty="0" smtClean="0"/>
              <a:t> </a:t>
            </a:r>
            <a:r>
              <a:rPr lang="fr-FR" sz="1400" b="1" dirty="0" smtClean="0"/>
              <a:t>Xavier </a:t>
            </a:r>
            <a:r>
              <a:rPr lang="fr-FR" sz="1400" b="1" dirty="0"/>
              <a:t>TOSTIVINT</a:t>
            </a:r>
            <a:r>
              <a:rPr lang="fr-FR" sz="1400" dirty="0"/>
              <a:t>, administrateur MEDEF 44, en charge de la Formation professionnelle et des relations école-entreprise</a:t>
            </a:r>
            <a:r>
              <a:rPr lang="fr-FR" sz="1400" b="1" dirty="0"/>
              <a:t> </a:t>
            </a:r>
          </a:p>
          <a:p>
            <a:pPr lvl="0" algn="just">
              <a:buNone/>
            </a:pPr>
            <a:endParaRPr lang="fr-FR" sz="900" dirty="0"/>
          </a:p>
          <a:p>
            <a:pPr algn="just"/>
            <a:r>
              <a:rPr lang="fr-FR" sz="1400" b="1" dirty="0"/>
              <a:t> Noël BARBU</a:t>
            </a:r>
            <a:r>
              <a:rPr lang="fr-FR" sz="1400" dirty="0"/>
              <a:t>, vice-président Partenariats et développement économique - affaires financières, Université de Nantes</a:t>
            </a:r>
            <a:endParaRPr lang="fr-FR" altLang="fr-FR" sz="1400" b="1" dirty="0" smtClean="0">
              <a:solidFill>
                <a:srgbClr val="3C3C3B"/>
              </a:solidFill>
              <a:ea typeface="ヒラギノ角ゴ Pro W3" charset="-128"/>
            </a:endParaRP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152148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4403731" y="1052736"/>
            <a:ext cx="434473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lgn="ctr">
              <a:spcBef>
                <a:spcPct val="0"/>
              </a:spcBef>
              <a:buFontTx/>
              <a:buNone/>
            </a:pPr>
            <a:endParaRPr lang="fr-FR" sz="1600" i="1" dirty="0" smtClean="0"/>
          </a:p>
          <a:p>
            <a:pPr algn="ctr">
              <a:spcBef>
                <a:spcPct val="0"/>
              </a:spcBef>
              <a:buNone/>
            </a:pPr>
            <a:r>
              <a:rPr lang="fr-FR" sz="1400" dirty="0"/>
              <a:t> </a:t>
            </a:r>
            <a:r>
              <a:rPr lang="fr-FR" altLang="fr-FR" sz="2000" i="1" dirty="0">
                <a:ea typeface="ヒラギノ角ゴ Pro W3" charset="-128"/>
              </a:rPr>
              <a:t>1</a:t>
            </a:r>
            <a:r>
              <a:rPr lang="fr-FR" altLang="fr-FR" sz="2000" i="1" baseline="30000" dirty="0">
                <a:ea typeface="ヒラギノ角ゴ Pro W3" charset="-128"/>
              </a:rPr>
              <a:t>ère</a:t>
            </a:r>
            <a:r>
              <a:rPr lang="fr-FR" altLang="fr-FR" sz="2000" i="1" dirty="0">
                <a:ea typeface="ヒラギノ角ゴ Pro W3" charset="-128"/>
              </a:rPr>
              <a:t> table ronde : </a:t>
            </a:r>
            <a:endParaRPr lang="fr-FR" altLang="fr-FR" sz="2000" i="1" dirty="0" smtClean="0">
              <a:ea typeface="ヒラギノ角ゴ Pro W3" charset="-128"/>
            </a:endParaRPr>
          </a:p>
          <a:p>
            <a:pPr algn="ctr">
              <a:spcBef>
                <a:spcPct val="0"/>
              </a:spcBef>
              <a:buNone/>
            </a:pPr>
            <a:endParaRPr lang="fr-FR" altLang="fr-FR" sz="1400" i="1" dirty="0">
              <a:ea typeface="ヒラギノ角ゴ Pro W3" charset="-128"/>
            </a:endParaRPr>
          </a:p>
          <a:p>
            <a:pPr algn="ctr">
              <a:spcBef>
                <a:spcPct val="0"/>
              </a:spcBef>
              <a:spcAft>
                <a:spcPts val="600"/>
              </a:spcAft>
              <a:buNone/>
            </a:pPr>
            <a:r>
              <a:rPr lang="fr-FR" altLang="fr-FR" sz="2000" i="1" dirty="0">
                <a:ea typeface="ヒラギノ角ゴ Pro W3" charset="-128"/>
              </a:rPr>
              <a:t>« Recruter et former ses collaborateurs à l’Université »</a:t>
            </a:r>
          </a:p>
          <a:p>
            <a:pPr lvl="0" algn="just">
              <a:buNone/>
            </a:pPr>
            <a:endParaRPr lang="fr-FR" sz="1400" dirty="0"/>
          </a:p>
          <a:p>
            <a:pPr>
              <a:buNone/>
            </a:pPr>
            <a:endParaRPr lang="fr-FR" sz="2000" i="1" dirty="0" smtClean="0"/>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2" y="836986"/>
            <a:ext cx="4440243" cy="41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78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lgn="ctr">
              <a:spcBef>
                <a:spcPct val="0"/>
              </a:spcBef>
              <a:buFontTx/>
              <a:buNone/>
            </a:pPr>
            <a:endParaRPr lang="fr-FR" sz="1600" i="1" dirty="0" smtClean="0"/>
          </a:p>
          <a:p>
            <a:pPr lvl="0" algn="just"/>
            <a:r>
              <a:rPr lang="fr-FR" sz="1200" b="1" dirty="0" smtClean="0"/>
              <a:t> </a:t>
            </a:r>
            <a:r>
              <a:rPr lang="fr-FR" sz="1400" b="1" dirty="0"/>
              <a:t>Nabil THALMANN</a:t>
            </a:r>
            <a:r>
              <a:rPr lang="fr-FR" sz="1400" dirty="0"/>
              <a:t>, diplômé de formation SHS, co-fondateur de Personae User </a:t>
            </a:r>
            <a:r>
              <a:rPr lang="fr-FR" sz="1400" dirty="0" err="1"/>
              <a:t>Lab</a:t>
            </a:r>
            <a:r>
              <a:rPr lang="fr-FR" sz="1400" dirty="0"/>
              <a:t>, responsable de l'activité étude et tests utilisateurs de l'agence </a:t>
            </a:r>
            <a:r>
              <a:rPr lang="fr-FR" sz="1400" dirty="0" err="1" smtClean="0"/>
              <a:t>Intuiti</a:t>
            </a:r>
            <a:endParaRPr lang="fr-FR" sz="1400" dirty="0" smtClean="0"/>
          </a:p>
          <a:p>
            <a:pPr lvl="0"/>
            <a:endParaRPr lang="fr-FR" sz="1400" dirty="0"/>
          </a:p>
          <a:p>
            <a:pPr algn="just">
              <a:buNone/>
            </a:pPr>
            <a:r>
              <a:rPr lang="fr-FR" sz="1400" i="1" dirty="0"/>
              <a:t>L’observation et l'analyse des comportements utilisateurs face à des interfaces digitales via des approches </a:t>
            </a:r>
            <a:r>
              <a:rPr lang="fr-FR" sz="1400" i="1" dirty="0" smtClean="0"/>
              <a:t>qualitatives </a:t>
            </a:r>
            <a:r>
              <a:rPr lang="fr-FR" sz="1400" dirty="0"/>
              <a:t> </a:t>
            </a:r>
          </a:p>
          <a:p>
            <a:pPr>
              <a:buNone/>
            </a:pPr>
            <a:endParaRPr lang="fr-FR" sz="2000" i="1" dirty="0" smtClean="0"/>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203515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lgn="ctr">
              <a:spcBef>
                <a:spcPct val="0"/>
              </a:spcBef>
              <a:buFontTx/>
              <a:buNone/>
            </a:pPr>
            <a:endParaRPr lang="fr-FR" sz="1600" i="1" dirty="0" smtClean="0"/>
          </a:p>
          <a:p>
            <a:pPr lvl="0" algn="just"/>
            <a:r>
              <a:rPr lang="fr-FR" sz="1200" b="1" dirty="0" smtClean="0"/>
              <a:t> </a:t>
            </a:r>
            <a:r>
              <a:rPr lang="fr-FR" sz="1400" b="1" dirty="0" err="1" smtClean="0"/>
              <a:t>Ghozlane</a:t>
            </a:r>
            <a:r>
              <a:rPr lang="fr-FR" sz="1400" b="1" dirty="0" smtClean="0"/>
              <a:t> </a:t>
            </a:r>
            <a:r>
              <a:rPr lang="fr-FR" sz="1400" b="1" dirty="0"/>
              <a:t>FLEURY-BAHI</a:t>
            </a:r>
            <a:r>
              <a:rPr lang="fr-FR" sz="1400" dirty="0"/>
              <a:t>, enseignant-chercheur, coordonnatrice de la filière SHS, Université de Nantes </a:t>
            </a:r>
          </a:p>
          <a:p>
            <a:r>
              <a:rPr lang="fr-FR" sz="1400" b="1" dirty="0" smtClean="0"/>
              <a:t> Natacha </a:t>
            </a:r>
            <a:r>
              <a:rPr lang="fr-FR" sz="1400" b="1" dirty="0"/>
              <a:t>BONNET-GUILBAUD</a:t>
            </a:r>
            <a:r>
              <a:rPr lang="fr-FR" sz="1400" dirty="0"/>
              <a:t>, ingénieure filière SHS, Université de Nantes </a:t>
            </a:r>
          </a:p>
          <a:p>
            <a:pPr>
              <a:buNone/>
            </a:pPr>
            <a:endParaRPr lang="fr-FR" sz="2000" i="1" dirty="0" smtClean="0"/>
          </a:p>
          <a:p>
            <a:pPr algn="just">
              <a:buNone/>
            </a:pPr>
            <a:r>
              <a:rPr lang="fr-FR" sz="1400" i="1" dirty="0" smtClean="0"/>
              <a:t>La </a:t>
            </a:r>
            <a:r>
              <a:rPr lang="fr-FR" sz="1400" i="1" dirty="0"/>
              <a:t>filière SHS de l’Université de Nantes : les domaines de compétences en Recherche, Formation, Innovation</a:t>
            </a:r>
            <a:endParaRPr lang="fr-FR" altLang="fr-FR" sz="1400" b="1" dirty="0" smtClean="0">
              <a:solidFill>
                <a:srgbClr val="3C3C3B"/>
              </a:solidFill>
              <a:ea typeface="ヒラギノ角ゴ Pro W3" charset="-128"/>
            </a:endParaRP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297792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4294967295"/>
          </p:nvPr>
        </p:nvSpPr>
        <p:spPr>
          <a:xfrm>
            <a:off x="449560" y="6453336"/>
            <a:ext cx="1026096" cy="288032"/>
          </a:xfrm>
        </p:spPr>
        <p:txBody>
          <a:bodyPr/>
          <a:lstStyle/>
          <a:p>
            <a:endParaRPr lang="fr-FR" sz="900" dirty="0"/>
          </a:p>
        </p:txBody>
      </p:sp>
      <p:sp>
        <p:nvSpPr>
          <p:cNvPr id="6" name="Espace réservé du numéro de diapositive 5"/>
          <p:cNvSpPr>
            <a:spLocks noGrp="1"/>
          </p:cNvSpPr>
          <p:nvPr>
            <p:ph type="sldNum" sz="quarter" idx="4294967295"/>
          </p:nvPr>
        </p:nvSpPr>
        <p:spPr>
          <a:xfrm>
            <a:off x="7380312" y="6473229"/>
            <a:ext cx="683096" cy="268139"/>
          </a:xfrm>
        </p:spPr>
        <p:txBody>
          <a:bodyPr/>
          <a:lstStyle/>
          <a:p>
            <a:endParaRPr lang="fr-FR" sz="900" dirty="0"/>
          </a:p>
        </p:txBody>
      </p:sp>
      <p:sp>
        <p:nvSpPr>
          <p:cNvPr id="7" name="Rectangle 6"/>
          <p:cNvSpPr/>
          <p:nvPr/>
        </p:nvSpPr>
        <p:spPr>
          <a:xfrm>
            <a:off x="107504" y="131207"/>
            <a:ext cx="6663619" cy="430887"/>
          </a:xfrm>
          <a:prstGeom prst="rect">
            <a:avLst/>
          </a:prstGeom>
        </p:spPr>
        <p:txBody>
          <a:bodyPr wrap="none">
            <a:spAutoFit/>
          </a:bodyPr>
          <a:lstStyle/>
          <a:p>
            <a:r>
              <a:rPr lang="fr-FR" altLang="fr-FR" sz="2200" b="1" dirty="0" smtClean="0">
                <a:solidFill>
                  <a:srgbClr val="3C3C3B"/>
                </a:solidFill>
                <a:latin typeface="Trebuchet MS" panose="020B0603020202020204" pitchFamily="34" charset="0"/>
                <a:ea typeface="ヒラギノ角ゴ Pro W3" charset="-128"/>
              </a:rPr>
              <a:t>Focus sur la filière Sciences humaines et sociales</a:t>
            </a:r>
            <a:endParaRPr lang="fr-FR" sz="2200" b="1" dirty="0">
              <a:solidFill>
                <a:srgbClr val="3C3C3B"/>
              </a:solidFill>
              <a:latin typeface="Trebuchet MS" panose="020B0603020202020204" pitchFamily="34" charset="0"/>
              <a:ea typeface="ヒラギノ角ゴ Pro W3" charset="-128"/>
            </a:endParaRPr>
          </a:p>
        </p:txBody>
      </p:sp>
      <p:sp>
        <p:nvSpPr>
          <p:cNvPr id="14" name="Triangle isocèle 13"/>
          <p:cNvSpPr/>
          <p:nvPr/>
        </p:nvSpPr>
        <p:spPr>
          <a:xfrm>
            <a:off x="1970693" y="1383489"/>
            <a:ext cx="5084202" cy="2751377"/>
          </a:xfrm>
          <a:prstGeom prst="triangle">
            <a:avLst/>
          </a:prstGeom>
          <a:noFill/>
          <a:ln w="31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nvGrpSpPr>
          <p:cNvPr id="19" name="Grouper 18"/>
          <p:cNvGrpSpPr/>
          <p:nvPr/>
        </p:nvGrpSpPr>
        <p:grpSpPr>
          <a:xfrm>
            <a:off x="179512" y="764704"/>
            <a:ext cx="8708776" cy="5112408"/>
            <a:chOff x="179512" y="764704"/>
            <a:chExt cx="8708776" cy="5112408"/>
          </a:xfrm>
        </p:grpSpPr>
        <p:sp>
          <p:nvSpPr>
            <p:cNvPr id="11" name="Rectangle 10"/>
            <p:cNvSpPr/>
            <p:nvPr/>
          </p:nvSpPr>
          <p:spPr>
            <a:xfrm>
              <a:off x="3683079" y="836712"/>
              <a:ext cx="1659429" cy="528350"/>
            </a:xfrm>
            <a:prstGeom prst="rect">
              <a:avLst/>
            </a:prstGeom>
          </p:spPr>
          <p:txBody>
            <a:bodyPr wrap="none">
              <a:spAutoFit/>
            </a:bodyPr>
            <a:lstStyle/>
            <a:p>
              <a:pPr algn="ctr">
                <a:lnSpc>
                  <a:spcPts val="3400"/>
                </a:lnSpc>
              </a:pPr>
              <a:r>
                <a:rPr lang="fr-FR" sz="3600" dirty="0" smtClean="0">
                  <a:solidFill>
                    <a:schemeClr val="accent3"/>
                  </a:solidFill>
                  <a:latin typeface="Agency FB" panose="020B0503020202020204" pitchFamily="34" charset="0"/>
                </a:rPr>
                <a:t>Formation</a:t>
              </a:r>
              <a:endParaRPr lang="fr-FR" sz="2800" dirty="0">
                <a:solidFill>
                  <a:schemeClr val="accent3"/>
                </a:solidFill>
                <a:latin typeface="Agency FB" panose="020B0503020202020204" pitchFamily="34" charset="0"/>
              </a:endParaRPr>
            </a:p>
          </p:txBody>
        </p:sp>
        <p:sp>
          <p:nvSpPr>
            <p:cNvPr id="13" name="Rectangle 12"/>
            <p:cNvSpPr/>
            <p:nvPr/>
          </p:nvSpPr>
          <p:spPr>
            <a:xfrm>
              <a:off x="7086099" y="3814435"/>
              <a:ext cx="1681871" cy="528350"/>
            </a:xfrm>
            <a:prstGeom prst="rect">
              <a:avLst/>
            </a:prstGeom>
          </p:spPr>
          <p:txBody>
            <a:bodyPr wrap="none">
              <a:spAutoFit/>
            </a:bodyPr>
            <a:lstStyle/>
            <a:p>
              <a:pPr algn="ctr">
                <a:lnSpc>
                  <a:spcPts val="3400"/>
                </a:lnSpc>
              </a:pPr>
              <a:r>
                <a:rPr lang="fr-FR" sz="3600" dirty="0" smtClean="0">
                  <a:solidFill>
                    <a:schemeClr val="accent6"/>
                  </a:solidFill>
                  <a:latin typeface="Agency FB" panose="020B0503020202020204" pitchFamily="34" charset="0"/>
                </a:rPr>
                <a:t>Innovation</a:t>
              </a:r>
              <a:endParaRPr lang="fr-FR" sz="2800" dirty="0">
                <a:solidFill>
                  <a:schemeClr val="accent6"/>
                </a:solidFill>
                <a:latin typeface="Agency FB" panose="020B0503020202020204" pitchFamily="34" charset="0"/>
              </a:endParaRPr>
            </a:p>
          </p:txBody>
        </p:sp>
        <p:sp>
          <p:nvSpPr>
            <p:cNvPr id="2" name="Rectangle 1"/>
            <p:cNvSpPr/>
            <p:nvPr/>
          </p:nvSpPr>
          <p:spPr>
            <a:xfrm>
              <a:off x="179512" y="3811700"/>
              <a:ext cx="1737976" cy="646331"/>
            </a:xfrm>
            <a:prstGeom prst="rect">
              <a:avLst/>
            </a:prstGeom>
          </p:spPr>
          <p:txBody>
            <a:bodyPr wrap="none">
              <a:spAutoFit/>
            </a:bodyPr>
            <a:lstStyle/>
            <a:p>
              <a:r>
                <a:rPr lang="fr-FR" sz="3600" dirty="0">
                  <a:solidFill>
                    <a:schemeClr val="accent5"/>
                  </a:solidFill>
                  <a:latin typeface="Agency FB" panose="020B0503020202020204" pitchFamily="34" charset="0"/>
                </a:rPr>
                <a:t>Recherche</a:t>
              </a:r>
              <a:endParaRPr lang="fr-FR" sz="3600" dirty="0"/>
            </a:p>
          </p:txBody>
        </p:sp>
        <p:sp>
          <p:nvSpPr>
            <p:cNvPr id="3" name="Rectangle à coins arrondis 2"/>
            <p:cNvSpPr/>
            <p:nvPr/>
          </p:nvSpPr>
          <p:spPr>
            <a:xfrm>
              <a:off x="5486400" y="764704"/>
              <a:ext cx="3401888" cy="144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fr-FR" sz="1200" dirty="0">
                  <a:solidFill>
                    <a:schemeClr val="tx1"/>
                  </a:solidFill>
                  <a:latin typeface="Trebuchet MS" panose="020B0603020202020204" pitchFamily="34" charset="0"/>
                </a:rPr>
                <a:t>BAC + 2 : </a:t>
              </a:r>
              <a:r>
                <a:rPr lang="fr-FR" altLang="fr-FR" sz="1600" b="1" dirty="0">
                  <a:solidFill>
                    <a:schemeClr val="tx1"/>
                  </a:solidFill>
                  <a:latin typeface="Trebuchet MS" panose="020B0603020202020204" pitchFamily="34" charset="0"/>
                </a:rPr>
                <a:t>5</a:t>
              </a:r>
              <a:r>
                <a:rPr lang="fr-FR" altLang="fr-FR" sz="1200" b="1" dirty="0" smtClean="0">
                  <a:solidFill>
                    <a:schemeClr val="tx1"/>
                  </a:solidFill>
                  <a:latin typeface="Trebuchet MS" panose="020B0603020202020204" pitchFamily="34" charset="0"/>
                </a:rPr>
                <a:t> </a:t>
              </a:r>
              <a:r>
                <a:rPr lang="fr-FR" altLang="fr-FR" sz="1200" dirty="0">
                  <a:solidFill>
                    <a:schemeClr val="tx1"/>
                  </a:solidFill>
                  <a:latin typeface="Trebuchet MS" panose="020B0603020202020204" pitchFamily="34" charset="0"/>
                </a:rPr>
                <a:t>DUT</a:t>
              </a:r>
            </a:p>
            <a:p>
              <a:r>
                <a:rPr lang="fr-FR" altLang="fr-FR" sz="1200" dirty="0">
                  <a:solidFill>
                    <a:schemeClr val="tx1"/>
                  </a:solidFill>
                  <a:latin typeface="Trebuchet MS" panose="020B0603020202020204" pitchFamily="34" charset="0"/>
                </a:rPr>
                <a:t>BAC + 3 : </a:t>
              </a:r>
              <a:r>
                <a:rPr lang="fr-FR" altLang="fr-FR" sz="1600" b="1" dirty="0" smtClean="0">
                  <a:solidFill>
                    <a:schemeClr val="tx1"/>
                  </a:solidFill>
                  <a:latin typeface="Trebuchet MS" panose="020B0603020202020204" pitchFamily="34" charset="0"/>
                </a:rPr>
                <a:t>52 </a:t>
              </a:r>
              <a:r>
                <a:rPr lang="fr-FR" altLang="fr-FR" sz="1200" dirty="0">
                  <a:solidFill>
                    <a:schemeClr val="tx1"/>
                  </a:solidFill>
                  <a:latin typeface="Trebuchet MS" panose="020B0603020202020204" pitchFamily="34" charset="0"/>
                </a:rPr>
                <a:t>Licences </a:t>
              </a:r>
              <a:r>
                <a:rPr lang="fr-FR" altLang="fr-FR" sz="1200" dirty="0" smtClean="0">
                  <a:solidFill>
                    <a:schemeClr val="tx1"/>
                  </a:solidFill>
                  <a:latin typeface="Trebuchet MS" panose="020B0603020202020204" pitchFamily="34" charset="0"/>
                </a:rPr>
                <a:t>dont </a:t>
              </a:r>
              <a:r>
                <a:rPr lang="fr-FR" altLang="fr-FR" sz="1600" b="1" dirty="0" smtClean="0">
                  <a:solidFill>
                    <a:schemeClr val="tx1"/>
                  </a:solidFill>
                  <a:latin typeface="Trebuchet MS" panose="020B0603020202020204" pitchFamily="34" charset="0"/>
                </a:rPr>
                <a:t>21 </a:t>
              </a:r>
              <a:r>
                <a:rPr lang="fr-FR" altLang="fr-FR" sz="1200" dirty="0" smtClean="0">
                  <a:solidFill>
                    <a:schemeClr val="tx1"/>
                  </a:solidFill>
                  <a:latin typeface="Trebuchet MS" panose="020B0603020202020204" pitchFamily="34" charset="0"/>
                </a:rPr>
                <a:t>L. pro</a:t>
              </a:r>
            </a:p>
            <a:p>
              <a:r>
                <a:rPr lang="fr-FR" altLang="fr-FR" sz="1200" dirty="0">
                  <a:solidFill>
                    <a:schemeClr val="tx1"/>
                  </a:solidFill>
                  <a:latin typeface="Trebuchet MS" panose="020B0603020202020204" pitchFamily="34" charset="0"/>
                </a:rPr>
                <a:t>BAC + 5 : </a:t>
              </a:r>
              <a:r>
                <a:rPr lang="fr-FR" altLang="fr-FR" sz="1600" b="1" dirty="0" smtClean="0">
                  <a:solidFill>
                    <a:schemeClr val="tx1"/>
                  </a:solidFill>
                  <a:latin typeface="Trebuchet MS" panose="020B0603020202020204" pitchFamily="34" charset="0"/>
                </a:rPr>
                <a:t>94 </a:t>
              </a:r>
              <a:r>
                <a:rPr lang="fr-FR" altLang="fr-FR" sz="1200" dirty="0">
                  <a:solidFill>
                    <a:schemeClr val="tx1"/>
                  </a:solidFill>
                  <a:latin typeface="Trebuchet MS" panose="020B0603020202020204" pitchFamily="34" charset="0"/>
                </a:rPr>
                <a:t>Masters 2 </a:t>
              </a:r>
            </a:p>
            <a:p>
              <a:r>
                <a:rPr lang="fr-FR" altLang="fr-FR" sz="1200" dirty="0">
                  <a:solidFill>
                    <a:schemeClr val="tx1"/>
                  </a:solidFill>
                  <a:latin typeface="Trebuchet MS" panose="020B0603020202020204" pitchFamily="34" charset="0"/>
                </a:rPr>
                <a:t>BAC + 8 : </a:t>
              </a:r>
              <a:r>
                <a:rPr lang="fr-FR" altLang="fr-FR" sz="1600" b="1" dirty="0">
                  <a:solidFill>
                    <a:schemeClr val="tx1"/>
                  </a:solidFill>
                  <a:latin typeface="Trebuchet MS" panose="020B0603020202020204" pitchFamily="34" charset="0"/>
                </a:rPr>
                <a:t>3</a:t>
              </a:r>
              <a:r>
                <a:rPr lang="fr-FR" altLang="fr-FR" sz="1600" b="1" dirty="0" smtClean="0">
                  <a:solidFill>
                    <a:schemeClr val="tx1"/>
                  </a:solidFill>
                  <a:latin typeface="Trebuchet MS" panose="020B0603020202020204" pitchFamily="34" charset="0"/>
                </a:rPr>
                <a:t> </a:t>
              </a:r>
              <a:r>
                <a:rPr lang="fr-FR" altLang="fr-FR" sz="1200" dirty="0">
                  <a:solidFill>
                    <a:schemeClr val="tx1"/>
                  </a:solidFill>
                  <a:latin typeface="Trebuchet MS" panose="020B0603020202020204" pitchFamily="34" charset="0"/>
                </a:rPr>
                <a:t>Ecoles </a:t>
              </a:r>
              <a:r>
                <a:rPr lang="fr-FR" altLang="fr-FR" sz="1200" dirty="0" smtClean="0">
                  <a:solidFill>
                    <a:schemeClr val="tx1"/>
                  </a:solidFill>
                  <a:latin typeface="Trebuchet MS" panose="020B0603020202020204" pitchFamily="34" charset="0"/>
                </a:rPr>
                <a:t>Doctorales</a:t>
              </a:r>
            </a:p>
            <a:p>
              <a:r>
                <a:rPr lang="fr-FR" sz="1600" b="1" dirty="0" smtClean="0">
                  <a:solidFill>
                    <a:schemeClr val="tx1"/>
                  </a:solidFill>
                  <a:latin typeface="Trebuchet MS" panose="020B0603020202020204" pitchFamily="34" charset="0"/>
                </a:rPr>
                <a:t>25 </a:t>
              </a:r>
              <a:r>
                <a:rPr lang="fr-FR" sz="1200" dirty="0" smtClean="0">
                  <a:solidFill>
                    <a:schemeClr val="tx1"/>
                  </a:solidFill>
                  <a:latin typeface="Trebuchet MS" panose="020B0603020202020204" pitchFamily="34" charset="0"/>
                </a:rPr>
                <a:t>Diplômes d’Université</a:t>
              </a:r>
              <a:endParaRPr lang="fr-FR" sz="1200" dirty="0">
                <a:solidFill>
                  <a:schemeClr val="tx1"/>
                </a:solidFill>
                <a:latin typeface="Trebuchet MS" panose="020B0603020202020204" pitchFamily="34" charset="0"/>
              </a:endParaRPr>
            </a:p>
          </p:txBody>
        </p:sp>
        <p:sp>
          <p:nvSpPr>
            <p:cNvPr id="17" name="Rectangle à coins arrondis 16"/>
            <p:cNvSpPr/>
            <p:nvPr/>
          </p:nvSpPr>
          <p:spPr>
            <a:xfrm>
              <a:off x="179512" y="4437112"/>
              <a:ext cx="3401888" cy="144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latin typeface="Trebuchet MS" panose="020B0603020202020204" pitchFamily="34" charset="0"/>
                </a:rPr>
                <a:t>18 </a:t>
              </a:r>
              <a:r>
                <a:rPr lang="fr-FR" sz="1200" dirty="0" smtClean="0">
                  <a:solidFill>
                    <a:schemeClr val="tx1"/>
                  </a:solidFill>
                  <a:latin typeface="Trebuchet MS" panose="020B0603020202020204" pitchFamily="34" charset="0"/>
                </a:rPr>
                <a:t>laboratoires </a:t>
              </a:r>
            </a:p>
            <a:p>
              <a:r>
                <a:rPr lang="fr-FR" sz="1600" b="1" dirty="0" smtClean="0">
                  <a:solidFill>
                    <a:schemeClr val="tx1"/>
                  </a:solidFill>
                  <a:latin typeface="Trebuchet MS" panose="020B0603020202020204" pitchFamily="34" charset="0"/>
                </a:rPr>
                <a:t>3 </a:t>
              </a:r>
              <a:r>
                <a:rPr lang="fr-FR" sz="1200" dirty="0" smtClean="0">
                  <a:solidFill>
                    <a:schemeClr val="tx1"/>
                  </a:solidFill>
                  <a:latin typeface="Trebuchet MS" panose="020B0603020202020204" pitchFamily="34" charset="0"/>
                </a:rPr>
                <a:t>fédérations de recherche</a:t>
              </a:r>
            </a:p>
            <a:p>
              <a:r>
                <a:rPr lang="fr-FR" sz="1600" b="1" dirty="0" smtClean="0">
                  <a:solidFill>
                    <a:schemeClr val="tx1"/>
                  </a:solidFill>
                  <a:latin typeface="Trebuchet MS" panose="020B0603020202020204" pitchFamily="34" charset="0"/>
                </a:rPr>
                <a:t>1 </a:t>
              </a:r>
              <a:r>
                <a:rPr lang="fr-FR" sz="1200" dirty="0" smtClean="0">
                  <a:solidFill>
                    <a:schemeClr val="tx1"/>
                  </a:solidFill>
                  <a:latin typeface="Trebuchet MS" panose="020B0603020202020204" pitchFamily="34" charset="0"/>
                </a:rPr>
                <a:t>plateforme interdisciplinaire</a:t>
              </a:r>
            </a:p>
            <a:p>
              <a:r>
                <a:rPr lang="fr-FR" sz="1600" b="1" dirty="0" smtClean="0">
                  <a:solidFill>
                    <a:schemeClr val="tx1"/>
                  </a:solidFill>
                  <a:latin typeface="Trebuchet MS" panose="020B0603020202020204" pitchFamily="34" charset="0"/>
                </a:rPr>
                <a:t>1 </a:t>
              </a:r>
              <a:r>
                <a:rPr lang="fr-FR" sz="1200" dirty="0" smtClean="0">
                  <a:solidFill>
                    <a:schemeClr val="tx1"/>
                  </a:solidFill>
                  <a:latin typeface="Trebuchet MS" panose="020B0603020202020204" pitchFamily="34" charset="0"/>
                </a:rPr>
                <a:t>Maison des Sciences de l’Homme</a:t>
              </a:r>
              <a:endParaRPr lang="fr-FR" sz="1200" dirty="0">
                <a:solidFill>
                  <a:schemeClr val="tx1"/>
                </a:solidFill>
                <a:latin typeface="Trebuchet MS" panose="020B0603020202020204" pitchFamily="34" charset="0"/>
              </a:endParaRPr>
            </a:p>
            <a:p>
              <a:r>
                <a:rPr lang="fr-FR" sz="1600" b="1" dirty="0" smtClean="0">
                  <a:solidFill>
                    <a:schemeClr val="tx1"/>
                  </a:solidFill>
                  <a:latin typeface="Trebuchet MS" panose="020B0603020202020204" pitchFamily="34" charset="0"/>
                </a:rPr>
                <a:t>437</a:t>
              </a:r>
              <a:r>
                <a:rPr lang="fr-FR" sz="1600" dirty="0" smtClean="0">
                  <a:solidFill>
                    <a:schemeClr val="tx1"/>
                  </a:solidFill>
                  <a:latin typeface="Trebuchet MS" panose="020B0603020202020204" pitchFamily="34" charset="0"/>
                </a:rPr>
                <a:t> </a:t>
              </a:r>
              <a:r>
                <a:rPr lang="fr-FR" sz="1200" dirty="0" smtClean="0">
                  <a:solidFill>
                    <a:schemeClr val="tx1"/>
                  </a:solidFill>
                  <a:latin typeface="Trebuchet MS" panose="020B0603020202020204" pitchFamily="34" charset="0"/>
                </a:rPr>
                <a:t>enseignants-chercheurs</a:t>
              </a:r>
              <a:endParaRPr lang="fr-FR" sz="1200" dirty="0">
                <a:solidFill>
                  <a:schemeClr val="tx1"/>
                </a:solidFill>
                <a:latin typeface="Trebuchet MS" panose="020B0603020202020204" pitchFamily="34" charset="0"/>
              </a:endParaRPr>
            </a:p>
          </p:txBody>
        </p:sp>
        <p:sp>
          <p:nvSpPr>
            <p:cNvPr id="18" name="Rectangle à coins arrondis 17"/>
            <p:cNvSpPr/>
            <p:nvPr/>
          </p:nvSpPr>
          <p:spPr>
            <a:xfrm>
              <a:off x="5361112" y="4437112"/>
              <a:ext cx="3401888"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dirty="0" smtClean="0">
                  <a:solidFill>
                    <a:schemeClr val="tx1"/>
                  </a:solidFill>
                  <a:latin typeface="Trebuchet MS" panose="020B0603020202020204" pitchFamily="34" charset="0"/>
                </a:rPr>
                <a:t>Expertises </a:t>
              </a:r>
              <a:r>
                <a:rPr lang="fr-FR" sz="1200" dirty="0">
                  <a:solidFill>
                    <a:schemeClr val="tx1"/>
                  </a:solidFill>
                  <a:latin typeface="Trebuchet MS" panose="020B0603020202020204" pitchFamily="34" charset="0"/>
                </a:rPr>
                <a:t>: études, conseil stratégique, aide à la </a:t>
              </a:r>
              <a:r>
                <a:rPr lang="fr-FR" sz="1200" dirty="0" smtClean="0">
                  <a:solidFill>
                    <a:schemeClr val="tx1"/>
                  </a:solidFill>
                  <a:latin typeface="Trebuchet MS" panose="020B0603020202020204" pitchFamily="34" charset="0"/>
                </a:rPr>
                <a:t>décision</a:t>
              </a:r>
            </a:p>
            <a:p>
              <a:pPr marL="171450" indent="-171450">
                <a:buFont typeface="Arial" panose="020B0604020202020204" pitchFamily="34" charset="0"/>
                <a:buChar char="•"/>
              </a:pPr>
              <a:r>
                <a:rPr lang="fr-FR" sz="1200" dirty="0" smtClean="0">
                  <a:solidFill>
                    <a:schemeClr val="tx1"/>
                  </a:solidFill>
                  <a:latin typeface="Trebuchet MS" panose="020B0603020202020204" pitchFamily="34" charset="0"/>
                </a:rPr>
                <a:t>Recrutement d'experts à forte valeur ajoutée, doctorants en thèse CIFRE et doctorants experts…</a:t>
              </a:r>
            </a:p>
            <a:p>
              <a:pPr marL="171450" indent="-171450">
                <a:buFont typeface="Arial" panose="020B0604020202020204" pitchFamily="34" charset="0"/>
                <a:buChar char="•"/>
              </a:pPr>
              <a:r>
                <a:rPr lang="fr-FR" sz="1200" dirty="0" smtClean="0">
                  <a:solidFill>
                    <a:schemeClr val="tx1"/>
                  </a:solidFill>
                  <a:latin typeface="Trebuchet MS" panose="020B0603020202020204" pitchFamily="34" charset="0"/>
                </a:rPr>
                <a:t>Transfert </a:t>
              </a:r>
              <a:r>
                <a:rPr lang="fr-FR" sz="1200" dirty="0">
                  <a:solidFill>
                    <a:schemeClr val="tx1"/>
                  </a:solidFill>
                  <a:latin typeface="Trebuchet MS" panose="020B0603020202020204" pitchFamily="34" charset="0"/>
                </a:rPr>
                <a:t>de </a:t>
              </a:r>
              <a:r>
                <a:rPr lang="fr-FR" sz="1200" dirty="0" smtClean="0">
                  <a:solidFill>
                    <a:schemeClr val="tx1"/>
                  </a:solidFill>
                  <a:latin typeface="Trebuchet MS" panose="020B0603020202020204" pitchFamily="34" charset="0"/>
                </a:rPr>
                <a:t>technologies</a:t>
              </a:r>
            </a:p>
            <a:p>
              <a:pPr marL="171450" indent="-171450">
                <a:buFont typeface="Arial" panose="020B0604020202020204" pitchFamily="34" charset="0"/>
                <a:buChar char="•"/>
              </a:pPr>
              <a:r>
                <a:rPr lang="fr-FR" sz="1200" dirty="0" smtClean="0">
                  <a:solidFill>
                    <a:schemeClr val="tx1"/>
                  </a:solidFill>
                  <a:latin typeface="Trebuchet MS" panose="020B0603020202020204" pitchFamily="34" charset="0"/>
                </a:rPr>
                <a:t>Projets collaboratifs</a:t>
              </a:r>
            </a:p>
          </p:txBody>
        </p:sp>
      </p:gr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5309" y="2132856"/>
            <a:ext cx="1374968" cy="1945754"/>
          </a:xfrm>
          <a:prstGeom prst="rect">
            <a:avLst/>
          </a:prstGeom>
        </p:spPr>
      </p:pic>
      <p:sp>
        <p:nvSpPr>
          <p:cNvPr id="21" name="Espace réservé du pied de page 20"/>
          <p:cNvSpPr>
            <a:spLocks noGrp="1"/>
          </p:cNvSpPr>
          <p:nvPr>
            <p:ph type="ftr" sz="quarter" idx="4294967295"/>
          </p:nvPr>
        </p:nvSpPr>
        <p:spPr>
          <a:xfrm>
            <a:off x="1763688" y="6473552"/>
            <a:ext cx="4968552" cy="288032"/>
          </a:xfrm>
        </p:spPr>
        <p:txBody>
          <a:bodyPr/>
          <a:lstStyle/>
          <a:p>
            <a:endParaRPr lang="fr-FR" sz="900" dirty="0"/>
          </a:p>
        </p:txBody>
      </p:sp>
    </p:spTree>
    <p:extLst>
      <p:ext uri="{BB962C8B-B14F-4D97-AF65-F5344CB8AC3E}">
        <p14:creationId xmlns:p14="http://schemas.microsoft.com/office/powerpoint/2010/main" val="7474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sp>
        <p:nvSpPr>
          <p:cNvPr id="11" name="Espace réservé du pied de page 4"/>
          <p:cNvSpPr txBox="1">
            <a:spLocks/>
          </p:cNvSpPr>
          <p:nvPr/>
        </p:nvSpPr>
        <p:spPr bwMode="auto">
          <a:xfrm>
            <a:off x="827584" y="1052736"/>
            <a:ext cx="792087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lvl="0" algn="just">
              <a:buNone/>
            </a:pPr>
            <a:r>
              <a:rPr lang="fr-FR" sz="1400" dirty="0"/>
              <a:t> </a:t>
            </a:r>
          </a:p>
          <a:p>
            <a:pPr lvl="0"/>
            <a:r>
              <a:rPr lang="fr-FR" sz="1400" b="1" dirty="0" smtClean="0"/>
              <a:t> </a:t>
            </a:r>
            <a:r>
              <a:rPr lang="fr-FR" sz="1400" b="1" dirty="0"/>
              <a:t>Marie JOSSO</a:t>
            </a:r>
            <a:r>
              <a:rPr lang="fr-FR" sz="1400" dirty="0"/>
              <a:t>, fondatrice et dirigeante d’Ad POTENTIEL, conseil en ressources humaines </a:t>
            </a:r>
          </a:p>
          <a:p>
            <a:pPr algn="just"/>
            <a:r>
              <a:rPr lang="fr-FR" sz="1400" b="1" dirty="0" smtClean="0"/>
              <a:t> </a:t>
            </a:r>
            <a:r>
              <a:rPr lang="fr-FR" sz="1400" b="1" dirty="0" err="1" smtClean="0"/>
              <a:t>Ghozlane</a:t>
            </a:r>
            <a:r>
              <a:rPr lang="fr-FR" sz="1400" b="1" dirty="0" smtClean="0"/>
              <a:t> </a:t>
            </a:r>
            <a:r>
              <a:rPr lang="fr-FR" sz="1400" b="1" dirty="0"/>
              <a:t>FLEURY-BAHI</a:t>
            </a:r>
            <a:r>
              <a:rPr lang="fr-FR" sz="1400" dirty="0"/>
              <a:t>, enseignant-chercheur, coordonnatrice de la filière SHS, Université de Nantes  </a:t>
            </a:r>
          </a:p>
          <a:p>
            <a:pPr>
              <a:buNone/>
            </a:pPr>
            <a:endParaRPr lang="fr-FR" sz="2000" i="1" dirty="0" smtClean="0"/>
          </a:p>
          <a:p>
            <a:pPr algn="just">
              <a:buNone/>
            </a:pPr>
            <a:r>
              <a:rPr lang="fr-FR" sz="1400" i="1" dirty="0" smtClean="0"/>
              <a:t>Restitution </a:t>
            </a:r>
            <a:r>
              <a:rPr lang="fr-FR" sz="1400" i="1" dirty="0"/>
              <a:t>d’une enquête réalisée auprès des chefs d’entreprises sur la perception de la filière Sciences humaines et sociales</a:t>
            </a:r>
            <a:endParaRPr lang="fr-FR" altLang="fr-FR" sz="1400" b="1" dirty="0" smtClean="0">
              <a:solidFill>
                <a:srgbClr val="3C3C3B"/>
              </a:solidFill>
              <a:ea typeface="ヒラギノ角ゴ Pro W3" charset="-128"/>
            </a:endParaRP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13" name="Text Box 7"/>
          <p:cNvSpPr txBox="1">
            <a:spLocks noChangeArrowheads="1"/>
          </p:cNvSpPr>
          <p:nvPr/>
        </p:nvSpPr>
        <p:spPr bwMode="auto">
          <a:xfrm>
            <a:off x="4977981" y="3573016"/>
            <a:ext cx="3762859" cy="11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Trebuchet MS" pitchFamily="34" charset="0"/>
                <a:ea typeface="MS PGothic" pitchFamily="34" charset="-128"/>
              </a:defRPr>
            </a:lvl1pPr>
            <a:lvl2pPr marL="742950" indent="-285750" eaLnBrk="0" hangingPunct="0">
              <a:spcBef>
                <a:spcPct val="20000"/>
              </a:spcBef>
              <a:buFont typeface="Arial" pitchFamily="34" charset="0"/>
              <a:buChar char="–"/>
              <a:defRPr sz="1600">
                <a:solidFill>
                  <a:schemeClr val="tx1"/>
                </a:solidFill>
                <a:latin typeface="Trebuchet MS" pitchFamily="34" charset="0"/>
                <a:ea typeface="MS PGothic" pitchFamily="34" charset="-128"/>
              </a:defRPr>
            </a:lvl2pPr>
            <a:lvl3pPr marL="1143000" indent="-228600" eaLnBrk="0" hangingPunct="0">
              <a:spcBef>
                <a:spcPct val="20000"/>
              </a:spcBef>
              <a:buFont typeface="Arial" pitchFamily="34" charset="0"/>
              <a:buChar char="•"/>
              <a:defRPr sz="1200">
                <a:solidFill>
                  <a:schemeClr val="tx1"/>
                </a:solidFill>
                <a:latin typeface="Trebuchet MS"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Trebuchet MS" pitchFamily="34" charset="0"/>
                <a:ea typeface="MS PGothic" pitchFamily="34" charset="-128"/>
              </a:defRPr>
            </a:lvl9pPr>
          </a:lstStyle>
          <a:p>
            <a:pPr>
              <a:spcBef>
                <a:spcPct val="0"/>
              </a:spcBef>
              <a:spcAft>
                <a:spcPts val="400"/>
              </a:spcAft>
              <a:buFontTx/>
              <a:buNone/>
            </a:pPr>
            <a:r>
              <a:rPr lang="fr-FR" altLang="fr-FR" sz="1300" b="1" dirty="0" smtClean="0">
                <a:solidFill>
                  <a:srgbClr val="CD0920"/>
                </a:solidFill>
                <a:latin typeface="+mn-lt"/>
                <a:ea typeface="ヒラギノ角ゴ Pro W3" charset="-128"/>
              </a:rPr>
              <a:t>« Profils et profits : les sciences humaines et sociales, une ressource stratégique pour la compétitivité des entreprises »</a:t>
            </a:r>
          </a:p>
          <a:p>
            <a:pPr algn="r">
              <a:spcBef>
                <a:spcPct val="0"/>
              </a:spcBef>
              <a:spcAft>
                <a:spcPts val="400"/>
              </a:spcAft>
              <a:buFontTx/>
              <a:buNone/>
            </a:pPr>
            <a:r>
              <a:rPr lang="fr-FR" altLang="fr-FR" sz="1300" b="1" dirty="0" smtClean="0">
                <a:latin typeface="+mn-lt"/>
                <a:ea typeface="ヒラギノ角ゴ Pro W3" charset="-128"/>
              </a:rPr>
              <a:t>Événement </a:t>
            </a:r>
            <a:r>
              <a:rPr lang="fr-FR" altLang="fr-FR" sz="1300" b="1" dirty="0">
                <a:latin typeface="+mn-lt"/>
                <a:ea typeface="ヒラギノ角ゴ Pro W3" charset="-128"/>
              </a:rPr>
              <a:t>UN – </a:t>
            </a:r>
            <a:r>
              <a:rPr lang="fr-FR" altLang="fr-FR" sz="1300" b="1" dirty="0" smtClean="0">
                <a:latin typeface="+mn-lt"/>
                <a:ea typeface="ヒラギノ角ゴ Pro W3" charset="-128"/>
              </a:rPr>
              <a:t>MEDEF44 </a:t>
            </a:r>
          </a:p>
          <a:p>
            <a:pPr algn="r">
              <a:spcBef>
                <a:spcPct val="0"/>
              </a:spcBef>
              <a:spcAft>
                <a:spcPts val="400"/>
              </a:spcAft>
              <a:buFontTx/>
              <a:buNone/>
            </a:pPr>
            <a:r>
              <a:rPr lang="fr-FR" altLang="fr-FR" sz="1300" b="1" dirty="0" smtClean="0">
                <a:latin typeface="+mn-lt"/>
                <a:ea typeface="ヒラギノ角ゴ Pro W3" charset="-128"/>
              </a:rPr>
              <a:t>24 février 2016, MSH Nantes</a:t>
            </a:r>
          </a:p>
        </p:txBody>
      </p:sp>
    </p:spTree>
    <p:extLst>
      <p:ext uri="{BB962C8B-B14F-4D97-AF65-F5344CB8AC3E}">
        <p14:creationId xmlns:p14="http://schemas.microsoft.com/office/powerpoint/2010/main" val="196307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8546" y="5229225"/>
            <a:ext cx="9161463" cy="1628775"/>
          </a:xfrm>
          <a:prstGeom prst="rect">
            <a:avLst/>
          </a:prstGeom>
          <a:solidFill>
            <a:srgbClr val="CD09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6" name="AutoShape 11"/>
          <p:cNvSpPr>
            <a:spLocks noChangeArrowheads="1"/>
          </p:cNvSpPr>
          <p:nvPr/>
        </p:nvSpPr>
        <p:spPr bwMode="auto">
          <a:xfrm>
            <a:off x="1933575" y="4938713"/>
            <a:ext cx="7218363" cy="288925"/>
          </a:xfrm>
          <a:prstGeom prst="flowChartProcess">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a:defRPr/>
            </a:pPr>
            <a:endParaRPr lang="fr-FR" altLang="fr-FR" sz="2400" dirty="0" smtClean="0">
              <a:latin typeface="Arial" pitchFamily="34" charset="0"/>
            </a:endParaRPr>
          </a:p>
        </p:txBody>
      </p:sp>
      <p:sp>
        <p:nvSpPr>
          <p:cNvPr id="7" name="Text Box 13"/>
          <p:cNvSpPr txBox="1">
            <a:spLocks noChangeArrowheads="1"/>
          </p:cNvSpPr>
          <p:nvPr/>
        </p:nvSpPr>
        <p:spPr bwMode="auto">
          <a:xfrm>
            <a:off x="2195736" y="4929969"/>
            <a:ext cx="4032250" cy="307777"/>
          </a:xfrm>
          <a:prstGeom prst="rect">
            <a:avLst/>
          </a:prstGeom>
          <a:noFill/>
          <a:ln>
            <a:noFill/>
          </a:ln>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hangingPunct="0">
              <a:spcBef>
                <a:spcPts val="700"/>
              </a:spcBef>
              <a:defRPr/>
            </a:pPr>
            <a:r>
              <a:rPr lang="fr-FR" sz="1400" dirty="0" smtClean="0">
                <a:solidFill>
                  <a:schemeClr val="bg1"/>
                </a:solidFill>
                <a:latin typeface="Trebuchet MS"/>
                <a:cs typeface="Trebuchet MS"/>
              </a:rPr>
              <a:t>www.entreprises.univ-nantes.fr</a:t>
            </a:r>
          </a:p>
        </p:txBody>
      </p:sp>
      <p:pic>
        <p:nvPicPr>
          <p:cNvPr id="8" name="Image 18" descr="logo un2011blanc_larg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5243513"/>
            <a:ext cx="194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00113" y="6381750"/>
            <a:ext cx="1233487" cy="214313"/>
          </a:xfrm>
          <a:prstGeom prst="rect">
            <a:avLst/>
          </a:prstGeom>
          <a:solidFill>
            <a:srgbClr val="3C3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ea typeface="ヒラギノ角ゴ Pro W3" charset="-128"/>
              </a:defRPr>
            </a:lvl1pPr>
            <a:lvl2pPr marL="742950" indent="-285750" eaLnBrk="0" hangingPunct="0">
              <a:defRPr sz="800">
                <a:solidFill>
                  <a:schemeClr val="tx1"/>
                </a:solidFill>
                <a:latin typeface="Trebuchet MS" pitchFamily="34" charset="0"/>
                <a:ea typeface="ヒラギノ角ゴ Pro W3" charset="-128"/>
              </a:defRPr>
            </a:lvl2pPr>
            <a:lvl3pPr marL="1143000" indent="-228600" eaLnBrk="0" hangingPunct="0">
              <a:defRPr sz="800">
                <a:solidFill>
                  <a:schemeClr val="tx1"/>
                </a:solidFill>
                <a:latin typeface="Trebuchet MS" pitchFamily="34" charset="0"/>
                <a:ea typeface="ヒラギノ角ゴ Pro W3" charset="-128"/>
              </a:defRPr>
            </a:lvl3pPr>
            <a:lvl4pPr marL="1600200" indent="-228600" eaLnBrk="0" hangingPunct="0">
              <a:defRPr sz="800">
                <a:solidFill>
                  <a:schemeClr val="tx1"/>
                </a:solidFill>
                <a:latin typeface="Trebuchet MS" pitchFamily="34" charset="0"/>
                <a:ea typeface="ヒラギノ角ゴ Pro W3" charset="-128"/>
              </a:defRPr>
            </a:lvl4pPr>
            <a:lvl5pPr marL="2057400" indent="-228600" eaLnBrk="0" hangingPunct="0">
              <a:defRPr sz="800">
                <a:solidFill>
                  <a:schemeClr val="tx1"/>
                </a:solidFill>
                <a:latin typeface="Trebuchet MS" pitchFamily="34" charset="0"/>
                <a:ea typeface="ヒラギノ角ゴ Pro W3" charset="-128"/>
              </a:defRPr>
            </a:lvl5pPr>
            <a:lvl6pPr marL="2514600" indent="-228600" eaLnBrk="0" fontAlgn="base" hangingPunct="0">
              <a:spcBef>
                <a:spcPct val="0"/>
              </a:spcBef>
              <a:spcAft>
                <a:spcPct val="0"/>
              </a:spcAft>
              <a:defRPr sz="800">
                <a:solidFill>
                  <a:schemeClr val="tx1"/>
                </a:solidFill>
                <a:latin typeface="Trebuchet MS" pitchFamily="34" charset="0"/>
                <a:ea typeface="ヒラギノ角ゴ Pro W3" charset="-128"/>
              </a:defRPr>
            </a:lvl6pPr>
            <a:lvl7pPr marL="2971800" indent="-228600" eaLnBrk="0" fontAlgn="base" hangingPunct="0">
              <a:spcBef>
                <a:spcPct val="0"/>
              </a:spcBef>
              <a:spcAft>
                <a:spcPct val="0"/>
              </a:spcAft>
              <a:defRPr sz="800">
                <a:solidFill>
                  <a:schemeClr val="tx1"/>
                </a:solidFill>
                <a:latin typeface="Trebuchet MS" pitchFamily="34" charset="0"/>
                <a:ea typeface="ヒラギノ角ゴ Pro W3" charset="-128"/>
              </a:defRPr>
            </a:lvl7pPr>
            <a:lvl8pPr marL="3429000" indent="-228600" eaLnBrk="0" fontAlgn="base" hangingPunct="0">
              <a:spcBef>
                <a:spcPct val="0"/>
              </a:spcBef>
              <a:spcAft>
                <a:spcPct val="0"/>
              </a:spcAft>
              <a:defRPr sz="800">
                <a:solidFill>
                  <a:schemeClr val="tx1"/>
                </a:solidFill>
                <a:latin typeface="Trebuchet MS" pitchFamily="34" charset="0"/>
                <a:ea typeface="ヒラギノ角ゴ Pro W3" charset="-128"/>
              </a:defRPr>
            </a:lvl8pPr>
            <a:lvl9pPr marL="3886200" indent="-228600" eaLnBrk="0" fontAlgn="base" hangingPunct="0">
              <a:spcBef>
                <a:spcPct val="0"/>
              </a:spcBef>
              <a:spcAft>
                <a:spcPct val="0"/>
              </a:spcAft>
              <a:defRPr sz="800">
                <a:solidFill>
                  <a:schemeClr val="tx1"/>
                </a:solidFill>
                <a:latin typeface="Trebuchet MS" pitchFamily="34" charset="0"/>
                <a:ea typeface="ヒラギノ角ゴ Pro W3" charset="-128"/>
              </a:defRPr>
            </a:lvl9pPr>
          </a:lstStyle>
          <a:p>
            <a:pPr eaLnBrk="1" hangingPunct="1">
              <a:defRPr/>
            </a:pPr>
            <a:r>
              <a:rPr lang="fr-FR" altLang="fr-FR" dirty="0" smtClean="0">
                <a:solidFill>
                  <a:srgbClr val="FFFFFF"/>
                </a:solidFill>
              </a:rPr>
              <a:t>L'Université-Partenaire</a:t>
            </a:r>
          </a:p>
        </p:txBody>
      </p:sp>
      <p:pic>
        <p:nvPicPr>
          <p:cNvPr id="12" name="Image 11"/>
          <p:cNvPicPr/>
          <p:nvPr/>
        </p:nvPicPr>
        <p:blipFill>
          <a:blip r:embed="rId4" cstate="print">
            <a:extLst>
              <a:ext uri="{28A0092B-C50C-407E-A947-70E740481C1C}">
                <a14:useLocalDpi xmlns:a14="http://schemas.microsoft.com/office/drawing/2010/main" val="0"/>
              </a:ext>
            </a:extLst>
          </a:blip>
          <a:stretch>
            <a:fillRect/>
          </a:stretch>
        </p:blipFill>
        <p:spPr>
          <a:xfrm>
            <a:off x="7182731" y="5687512"/>
            <a:ext cx="1368152" cy="712199"/>
          </a:xfrm>
          <a:prstGeom prst="rect">
            <a:avLst/>
          </a:prstGeom>
        </p:spPr>
      </p:pic>
      <p:sp>
        <p:nvSpPr>
          <p:cNvPr id="2" name="Rectangle 1"/>
          <p:cNvSpPr/>
          <p:nvPr/>
        </p:nvSpPr>
        <p:spPr>
          <a:xfrm>
            <a:off x="683568" y="201049"/>
            <a:ext cx="6408712" cy="369332"/>
          </a:xfrm>
          <a:prstGeom prst="rect">
            <a:avLst/>
          </a:prstGeom>
        </p:spPr>
        <p:txBody>
          <a:bodyPr wrap="square">
            <a:spAutoFit/>
          </a:bodyPr>
          <a:lstStyle/>
          <a:p>
            <a:r>
              <a:rPr lang="fr-FR" b="1" u="sng" dirty="0" smtClean="0">
                <a:latin typeface="Trebuchet MS" panose="020B0603020202020204" pitchFamily="34" charset="0"/>
              </a:rPr>
              <a:t>Participants à l’enquête </a:t>
            </a:r>
            <a:r>
              <a:rPr lang="fr-FR" sz="1400" b="1" u="sng" dirty="0" smtClean="0">
                <a:latin typeface="Trebuchet MS" panose="020B0603020202020204" pitchFamily="34" charset="0"/>
              </a:rPr>
              <a:t>:</a:t>
            </a:r>
            <a:endParaRPr lang="fr-FR" sz="1400" b="1" u="sng" dirty="0">
              <a:latin typeface="Trebuchet MS" panose="020B0603020202020204" pitchFamily="34" charset="0"/>
            </a:endParaRPr>
          </a:p>
        </p:txBody>
      </p:sp>
      <p:pic>
        <p:nvPicPr>
          <p:cNvPr id="10" name="Image 9"/>
          <p:cNvPicPr>
            <a:picLocks noChangeAspect="1"/>
          </p:cNvPicPr>
          <p:nvPr/>
        </p:nvPicPr>
        <p:blipFill rotWithShape="1">
          <a:blip r:embed="rId5"/>
          <a:srcRect l="22261" t="3790" r="22742" b="2004"/>
          <a:stretch/>
        </p:blipFill>
        <p:spPr>
          <a:xfrm>
            <a:off x="3108354" y="1122640"/>
            <a:ext cx="2952087" cy="2954432"/>
          </a:xfrm>
          <a:prstGeom prst="rect">
            <a:avLst/>
          </a:prstGeom>
        </p:spPr>
      </p:pic>
      <p:pic>
        <p:nvPicPr>
          <p:cNvPr id="14" name="Image 13"/>
          <p:cNvPicPr>
            <a:picLocks noChangeAspect="1"/>
          </p:cNvPicPr>
          <p:nvPr/>
        </p:nvPicPr>
        <p:blipFill rotWithShape="1">
          <a:blip r:embed="rId6"/>
          <a:srcRect l="7032" t="3637" r="8602" b="5506"/>
          <a:stretch/>
        </p:blipFill>
        <p:spPr>
          <a:xfrm>
            <a:off x="74903" y="1312394"/>
            <a:ext cx="3033451" cy="2780663"/>
          </a:xfrm>
          <a:prstGeom prst="rect">
            <a:avLst/>
          </a:prstGeom>
        </p:spPr>
      </p:pic>
      <p:sp>
        <p:nvSpPr>
          <p:cNvPr id="15" name="ZoneTexte 14"/>
          <p:cNvSpPr txBox="1"/>
          <p:nvPr/>
        </p:nvSpPr>
        <p:spPr>
          <a:xfrm>
            <a:off x="3796317" y="209615"/>
            <a:ext cx="3492877" cy="369332"/>
          </a:xfrm>
          <a:prstGeom prst="rect">
            <a:avLst/>
          </a:prstGeom>
          <a:noFill/>
        </p:spPr>
        <p:txBody>
          <a:bodyPr wrap="square" rtlCol="0">
            <a:spAutoFit/>
          </a:bodyPr>
          <a:lstStyle/>
          <a:p>
            <a:r>
              <a:rPr lang="fr-FR" dirty="0" smtClean="0">
                <a:latin typeface="Trebuchet MS" panose="020B0603020202020204" pitchFamily="34" charset="0"/>
              </a:rPr>
              <a:t>80 dirigeants d’entreprises </a:t>
            </a:r>
            <a:endParaRPr lang="fr-FR" dirty="0">
              <a:latin typeface="Trebuchet MS" panose="020B0603020202020204" pitchFamily="34" charset="0"/>
            </a:endParaRPr>
          </a:p>
        </p:txBody>
      </p:sp>
      <p:pic>
        <p:nvPicPr>
          <p:cNvPr id="16" name="Image 15"/>
          <p:cNvPicPr>
            <a:picLocks noChangeAspect="1"/>
          </p:cNvPicPr>
          <p:nvPr/>
        </p:nvPicPr>
        <p:blipFill rotWithShape="1">
          <a:blip r:embed="rId7"/>
          <a:srcRect l="24879" t="1516" r="22742" b="1613"/>
          <a:stretch/>
        </p:blipFill>
        <p:spPr>
          <a:xfrm>
            <a:off x="6254144" y="1062308"/>
            <a:ext cx="2854359" cy="2987115"/>
          </a:xfrm>
          <a:prstGeom prst="rect">
            <a:avLst/>
          </a:prstGeom>
        </p:spPr>
      </p:pic>
    </p:spTree>
    <p:extLst>
      <p:ext uri="{BB962C8B-B14F-4D97-AF65-F5344CB8AC3E}">
        <p14:creationId xmlns:p14="http://schemas.microsoft.com/office/powerpoint/2010/main" val="13765030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2866</TotalTime>
  <Words>571</Words>
  <Application>Microsoft Office PowerPoint</Application>
  <PresentationFormat>Affichage à l'écran (4:3)</PresentationFormat>
  <Paragraphs>281</Paragraphs>
  <Slides>21</Slides>
  <Notes>20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MS PGothic</vt:lpstr>
      <vt:lpstr>Agency FB</vt:lpstr>
      <vt:lpstr>Arial</vt:lpstr>
      <vt:lpstr>Calibri</vt:lpstr>
      <vt:lpstr>Trebuchet MS</vt:lpstr>
      <vt:lpstr>Wingdings</vt:lpstr>
      <vt:lpstr>ヒラギノ角ゴ Pro W3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Administrateur</dc:creator>
  <cp:keywords/>
  <dc:description/>
  <cp:lastModifiedBy>Marie JOSSO</cp:lastModifiedBy>
  <cp:revision>208</cp:revision>
  <dcterms:created xsi:type="dcterms:W3CDTF">2016-02-15T14:30:14Z</dcterms:created>
  <dcterms:modified xsi:type="dcterms:W3CDTF">2016-06-09T09:57:46Z</dcterms:modified>
  <cp:category/>
</cp:coreProperties>
</file>